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5F5B"/>
    <a:srgbClr val="5585B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66" d="100"/>
          <a:sy n="66" d="100"/>
        </p:scale>
        <p:origin x="-228"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8D87D7-B402-45EB-A038-633BCCBEFB80}" type="datetimeFigureOut">
              <a:rPr lang="ru-RU" smtClean="0"/>
              <a:pPr/>
              <a:t>03.11.2016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11CAF-9FF8-49EE-8D59-709D877FE08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B11CAF-9FF8-49EE-8D59-709D877FE086}"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B11CAF-9FF8-49EE-8D59-709D877FE086}"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A99100-988B-4654-AC89-E3BCDE1471C2}" type="datetimeFigureOut">
              <a:rPr lang="ru-RU" smtClean="0"/>
              <a:pPr/>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2FF4DB-5A68-4C49-B5D7-A5531DED3A69}" type="slidenum">
              <a:rPr lang="ru-RU" smtClean="0"/>
              <a:pPr/>
              <a:t>‹#›</a:t>
            </a:fld>
            <a:endParaRPr lang="ru-RU"/>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A99100-988B-4654-AC89-E3BCDE1471C2}" type="datetimeFigureOut">
              <a:rPr lang="ru-RU" smtClean="0"/>
              <a:pPr/>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2FF4DB-5A68-4C49-B5D7-A5531DED3A69}" type="slidenum">
              <a:rPr lang="ru-RU" smtClean="0"/>
              <a:pPr/>
              <a:t>‹#›</a:t>
            </a:fld>
            <a:endParaRPr lang="ru-RU"/>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A99100-988B-4654-AC89-E3BCDE1471C2}" type="datetimeFigureOut">
              <a:rPr lang="ru-RU" smtClean="0"/>
              <a:pPr/>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2FF4DB-5A68-4C49-B5D7-A5531DED3A69}" type="slidenum">
              <a:rPr lang="ru-RU" smtClean="0"/>
              <a:pPr/>
              <a:t>‹#›</a:t>
            </a:fld>
            <a:endParaRPr lang="ru-RU"/>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A99100-988B-4654-AC89-E3BCDE1471C2}" type="datetimeFigureOut">
              <a:rPr lang="ru-RU" smtClean="0"/>
              <a:pPr/>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2FF4DB-5A68-4C49-B5D7-A5531DED3A69}" type="slidenum">
              <a:rPr lang="ru-RU" smtClean="0"/>
              <a:pPr/>
              <a:t>‹#›</a:t>
            </a:fld>
            <a:endParaRPr lang="ru-RU"/>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A99100-988B-4654-AC89-E3BCDE1471C2}" type="datetimeFigureOut">
              <a:rPr lang="ru-RU" smtClean="0"/>
              <a:pPr/>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2FF4DB-5A68-4C49-B5D7-A5531DED3A69}" type="slidenum">
              <a:rPr lang="ru-RU" smtClean="0"/>
              <a:pPr/>
              <a:t>‹#›</a:t>
            </a:fld>
            <a:endParaRPr lang="ru-RU"/>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A99100-988B-4654-AC89-E3BCDE1471C2}" type="datetimeFigureOut">
              <a:rPr lang="ru-RU" smtClean="0"/>
              <a:pPr/>
              <a:t>03.11.2016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2FF4DB-5A68-4C49-B5D7-A5531DED3A69}" type="slidenum">
              <a:rPr lang="ru-RU" smtClean="0"/>
              <a:pPr/>
              <a:t>‹#›</a:t>
            </a:fld>
            <a:endParaRPr lang="ru-RU"/>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A99100-988B-4654-AC89-E3BCDE1471C2}" type="datetimeFigureOut">
              <a:rPr lang="ru-RU" smtClean="0"/>
              <a:pPr/>
              <a:t>03.11.2016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2FF4DB-5A68-4C49-B5D7-A5531DED3A69}" type="slidenum">
              <a:rPr lang="ru-RU" smtClean="0"/>
              <a:pPr/>
              <a:t>‹#›</a:t>
            </a:fld>
            <a:endParaRPr lang="ru-RU"/>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A99100-988B-4654-AC89-E3BCDE1471C2}" type="datetimeFigureOut">
              <a:rPr lang="ru-RU" smtClean="0"/>
              <a:pPr/>
              <a:t>03.11.2016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2FF4DB-5A68-4C49-B5D7-A5531DED3A69}" type="slidenum">
              <a:rPr lang="ru-RU" smtClean="0"/>
              <a:pPr/>
              <a:t>‹#›</a:t>
            </a:fld>
            <a:endParaRPr lang="ru-RU"/>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A99100-988B-4654-AC89-E3BCDE1471C2}" type="datetimeFigureOut">
              <a:rPr lang="ru-RU" smtClean="0"/>
              <a:pPr/>
              <a:t>03.11.2016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2FF4DB-5A68-4C49-B5D7-A5531DED3A69}" type="slidenum">
              <a:rPr lang="ru-RU" smtClean="0"/>
              <a:pPr/>
              <a:t>‹#›</a:t>
            </a:fld>
            <a:endParaRPr lang="ru-RU"/>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A99100-988B-4654-AC89-E3BCDE1471C2}" type="datetimeFigureOut">
              <a:rPr lang="ru-RU" smtClean="0"/>
              <a:pPr/>
              <a:t>03.11.2016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2FF4DB-5A68-4C49-B5D7-A5531DED3A69}" type="slidenum">
              <a:rPr lang="ru-RU" smtClean="0"/>
              <a:pPr/>
              <a:t>‹#›</a:t>
            </a:fld>
            <a:endParaRPr lang="ru-RU"/>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A99100-988B-4654-AC89-E3BCDE1471C2}" type="datetimeFigureOut">
              <a:rPr lang="ru-RU" smtClean="0"/>
              <a:pPr/>
              <a:t>03.11.2016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2FF4DB-5A68-4C49-B5D7-A5531DED3A69}" type="slidenum">
              <a:rPr lang="ru-RU" smtClean="0"/>
              <a:pPr/>
              <a:t>‹#›</a:t>
            </a:fld>
            <a:endParaRPr lang="ru-RU"/>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99100-988B-4654-AC89-E3BCDE1471C2}" type="datetimeFigureOut">
              <a:rPr lang="ru-RU" smtClean="0"/>
              <a:pPr/>
              <a:t>03.11.2016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FF4DB-5A68-4C49-B5D7-A5531DED3A6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hyperlink" Target="http://www.ivedu.ru/"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4ca86ff748b.png"/>
          <p:cNvPicPr>
            <a:picLocks noChangeAspect="1"/>
          </p:cNvPicPr>
          <p:nvPr/>
        </p:nvPicPr>
        <p:blipFill>
          <a:blip r:embed="rId3" cstate="print"/>
          <a:stretch>
            <a:fillRect/>
          </a:stretch>
        </p:blipFill>
        <p:spPr>
          <a:xfrm>
            <a:off x="0" y="4941168"/>
            <a:ext cx="9144000" cy="2093382"/>
          </a:xfrm>
          <a:prstGeom prst="rect">
            <a:avLst/>
          </a:prstGeom>
        </p:spPr>
      </p:pic>
      <p:sp>
        <p:nvSpPr>
          <p:cNvPr id="6" name="Прямоугольник 5"/>
          <p:cNvSpPr/>
          <p:nvPr/>
        </p:nvSpPr>
        <p:spPr>
          <a:xfrm>
            <a:off x="395536" y="692696"/>
            <a:ext cx="8496944" cy="424731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Образовательная </a:t>
            </a:r>
            <a:b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программа</a:t>
            </a:r>
          </a:p>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дошкольного образования</a:t>
            </a:r>
            <a:b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МБДОУ </a:t>
            </a:r>
            <a:b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«Детский сад №96»</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Маленький (копия) копия.png"/>
          <p:cNvPicPr>
            <a:picLocks noChangeAspect="1"/>
          </p:cNvPicPr>
          <p:nvPr/>
        </p:nvPicPr>
        <p:blipFill>
          <a:blip r:embed="rId2" cstate="print"/>
          <a:stretch>
            <a:fillRect/>
          </a:stretch>
        </p:blipFill>
        <p:spPr>
          <a:xfrm>
            <a:off x="7956376" y="2132856"/>
            <a:ext cx="1013848" cy="1130476"/>
          </a:xfrm>
          <a:prstGeom prst="rect">
            <a:avLst/>
          </a:prstGeom>
        </p:spPr>
      </p:pic>
      <p:pic>
        <p:nvPicPr>
          <p:cNvPr id="10" name="Рисунок 9" descr="Безимени-1 (копия).png"/>
          <p:cNvPicPr>
            <a:picLocks noChangeAspect="1"/>
          </p:cNvPicPr>
          <p:nvPr/>
        </p:nvPicPr>
        <p:blipFill>
          <a:blip r:embed="rId3" cstate="print"/>
          <a:stretch>
            <a:fillRect/>
          </a:stretch>
        </p:blipFill>
        <p:spPr>
          <a:xfrm>
            <a:off x="7524328" y="5517232"/>
            <a:ext cx="1479051" cy="951830"/>
          </a:xfrm>
          <a:prstGeom prst="rect">
            <a:avLst/>
          </a:prstGeom>
        </p:spPr>
      </p:pic>
      <p:sp>
        <p:nvSpPr>
          <p:cNvPr id="2" name="TextBox 1"/>
          <p:cNvSpPr txBox="1"/>
          <p:nvPr/>
        </p:nvSpPr>
        <p:spPr>
          <a:xfrm>
            <a:off x="0" y="1124744"/>
            <a:ext cx="8316416" cy="2246769"/>
          </a:xfrm>
          <a:prstGeom prst="rect">
            <a:avLst/>
          </a:prstGeom>
          <a:noFill/>
        </p:spPr>
        <p:txBody>
          <a:bodyPr wrap="square" rtlCol="0">
            <a:spAutoFit/>
          </a:bodyPr>
          <a:lstStyle/>
          <a:p>
            <a:r>
              <a:rPr lang="ru-RU" sz="1400" dirty="0" smtClean="0">
                <a:latin typeface="a_AntiqueTradyBrk" pitchFamily="18" charset="-52"/>
              </a:rPr>
              <a:t>   Образовательная деятельность строится с учетом парциальных программ в соответствии с     доминирующим направлением развития, определенном для каждой из них.</a:t>
            </a:r>
          </a:p>
          <a:p>
            <a:endParaRPr lang="ru-RU" sz="1600" b="1" u="sng" dirty="0" smtClean="0">
              <a:solidFill>
                <a:srgbClr val="C00000"/>
              </a:solidFill>
              <a:latin typeface="a_AntiqueTradyBrk" pitchFamily="18" charset="-52"/>
            </a:endParaRPr>
          </a:p>
          <a:p>
            <a:pPr lvl="1" algn="ctr"/>
            <a:r>
              <a:rPr lang="ru-RU" sz="1400" b="1" u="sng" dirty="0" smtClean="0">
                <a:solidFill>
                  <a:srgbClr val="C00000"/>
                </a:solidFill>
                <a:latin typeface="a_AntiqueTradyBrk" pitchFamily="18" charset="-52"/>
              </a:rPr>
              <a:t>Социально-коммуникативное развитие</a:t>
            </a:r>
          </a:p>
          <a:p>
            <a:pPr lvl="1"/>
            <a:r>
              <a:rPr kumimoji="0" lang="ru-RU" sz="1100" b="1" i="0" u="none" strike="noStrike" cap="none" normalizeH="0" baseline="0" dirty="0" smtClean="0">
                <a:ln>
                  <a:noFill/>
                </a:ln>
                <a:solidFill>
                  <a:srgbClr val="C00000"/>
                </a:solidFill>
                <a:effectLst/>
                <a:latin typeface="a_AntiqueTradyBrk" pitchFamily="18" charset="-52"/>
                <a:ea typeface="Calibri" pitchFamily="34" charset="0"/>
                <a:cs typeface="Times New Roman" pitchFamily="18" charset="0"/>
              </a:rPr>
              <a:t>Программа «Основы безопасности детей дошкольного возраста»</a:t>
            </a:r>
            <a:r>
              <a:rPr lang="ru-RU" sz="1100" dirty="0" smtClean="0">
                <a:solidFill>
                  <a:srgbClr val="C00000"/>
                </a:solidFill>
                <a:latin typeface="a_AntiqueTradyBrk" pitchFamily="18" charset="-52"/>
                <a:cs typeface="Arial" pitchFamily="34" charset="0"/>
              </a:rPr>
              <a:t> </a:t>
            </a:r>
            <a:r>
              <a:rPr kumimoji="0" lang="ru-RU" sz="1100" b="1" i="0" u="none" strike="noStrike" cap="none" normalizeH="0" baseline="0" dirty="0" smtClean="0">
                <a:ln>
                  <a:noFill/>
                </a:ln>
                <a:solidFill>
                  <a:srgbClr val="C00000"/>
                </a:solidFill>
                <a:effectLst/>
                <a:latin typeface="a_AntiqueTradyBrk" pitchFamily="18" charset="-52"/>
                <a:ea typeface="Calibri" pitchFamily="34" charset="0"/>
                <a:cs typeface="Times New Roman" pitchFamily="18" charset="0"/>
              </a:rPr>
              <a:t>(авторы Р. Б. </a:t>
            </a:r>
            <a:r>
              <a:rPr kumimoji="0" lang="ru-RU" sz="1100" b="1" i="0" u="none" strike="noStrike" cap="none" normalizeH="0" baseline="0" dirty="0" err="1" smtClean="0">
                <a:ln>
                  <a:noFill/>
                </a:ln>
                <a:solidFill>
                  <a:srgbClr val="C00000"/>
                </a:solidFill>
                <a:effectLst/>
                <a:latin typeface="a_AntiqueTradyBrk" pitchFamily="18" charset="-52"/>
                <a:ea typeface="Calibri" pitchFamily="34" charset="0"/>
                <a:cs typeface="Times New Roman" pitchFamily="18" charset="0"/>
              </a:rPr>
              <a:t>Стеркина</a:t>
            </a:r>
            <a:r>
              <a:rPr kumimoji="0" lang="ru-RU" sz="1100" b="1" i="0" u="none" strike="noStrike" cap="none" normalizeH="0" baseline="0" dirty="0" smtClean="0">
                <a:ln>
                  <a:noFill/>
                </a:ln>
                <a:solidFill>
                  <a:srgbClr val="C00000"/>
                </a:solidFill>
                <a:effectLst/>
                <a:latin typeface="a_AntiqueTradyBrk" pitchFamily="18" charset="-52"/>
                <a:ea typeface="Calibri" pitchFamily="34" charset="0"/>
                <a:cs typeface="Times New Roman" pitchFamily="18" charset="0"/>
              </a:rPr>
              <a:t>, О. Л. Князева, Н. Н. Авдеева)</a:t>
            </a:r>
          </a:p>
          <a:p>
            <a:pPr indent="539750" eaLnBrk="0" fontAlgn="base" hangingPunct="0">
              <a:spcBef>
                <a:spcPct val="0"/>
              </a:spcBef>
              <a:spcAft>
                <a:spcPct val="0"/>
              </a:spcAft>
            </a:pPr>
            <a:r>
              <a:rPr kumimoji="0" lang="ru-RU" sz="1100" b="0" i="0" u="sng"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Цели</a:t>
            </a:r>
            <a:r>
              <a:rPr kumimoji="0" lang="ru-RU" sz="11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 - сформировать у ребенка навыки разумного поведения, научить адекватно вести себя в опасных ситуациях дома и на улице, в городском транспорте, при общении с незнакомыми людьми, взаимодействии с пожароопасными и другими предметами, животными и ядовитыми растениями; -способствовать становлению основ экологической культуры, приобщению к здоровому образу жизни.</a:t>
            </a:r>
            <a:endParaRPr kumimoji="0" lang="ru-RU" sz="1200" b="0" i="0" u="none" strike="noStrike" cap="none" normalizeH="0" baseline="0" dirty="0" smtClean="0">
              <a:ln>
                <a:noFill/>
              </a:ln>
              <a:solidFill>
                <a:schemeClr val="tx1"/>
              </a:solidFill>
              <a:effectLst/>
              <a:latin typeface="a_AntiqueTradyBrk" pitchFamily="18" charset="-52"/>
              <a:cs typeface="Arial" pitchFamily="34" charset="0"/>
            </a:endParaRPr>
          </a:p>
          <a:p>
            <a:pPr lvl="0" indent="539750" eaLnBrk="0" fontAlgn="base" hangingPunct="0">
              <a:spcBef>
                <a:spcPct val="0"/>
              </a:spcBef>
              <a:spcAft>
                <a:spcPct val="0"/>
              </a:spcAft>
            </a:pPr>
            <a:endParaRPr kumimoji="0" lang="ru-RU" sz="1600" b="0" i="0" u="none" strike="noStrike" cap="none" normalizeH="0" baseline="0" dirty="0" smtClean="0">
              <a:ln>
                <a:noFill/>
              </a:ln>
              <a:solidFill>
                <a:schemeClr val="tx1"/>
              </a:solidFill>
              <a:effectLst/>
              <a:latin typeface="a_AntiqueTradyBrk" pitchFamily="18" charset="-52"/>
              <a:cs typeface="Arial" pitchFamily="34" charset="0"/>
            </a:endParaRPr>
          </a:p>
        </p:txBody>
      </p:sp>
      <p:sp>
        <p:nvSpPr>
          <p:cNvPr id="3" name="Прямоугольник 2"/>
          <p:cNvSpPr/>
          <p:nvPr/>
        </p:nvSpPr>
        <p:spPr>
          <a:xfrm>
            <a:off x="1259632" y="0"/>
            <a:ext cx="6617516"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Работа по реализации вариативных</a:t>
            </a:r>
          </a:p>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арциальных </a:t>
            </a:r>
            <a:r>
              <a:rPr lang="ru-RU"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программм</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575048" y="3861048"/>
            <a:ext cx="8568952" cy="1969770"/>
          </a:xfrm>
          <a:prstGeom prst="rect">
            <a:avLst/>
          </a:prstGeom>
          <a:noFill/>
        </p:spPr>
        <p:txBody>
          <a:bodyPr wrap="square" rtlCol="0">
            <a:spAutoFit/>
          </a:bodyPr>
          <a:lstStyle/>
          <a:p>
            <a:pPr lvl="0" indent="630238" eaLnBrk="0" fontAlgn="base" hangingPunct="0">
              <a:spcBef>
                <a:spcPct val="0"/>
              </a:spcBef>
              <a:spcAft>
                <a:spcPct val="0"/>
              </a:spcAft>
            </a:pPr>
            <a:endParaRPr lang="ru-RU" sz="2000" b="1" u="sng" dirty="0" smtClean="0">
              <a:solidFill>
                <a:srgbClr val="C00000"/>
              </a:solidFill>
              <a:latin typeface="a_AntiqueTradyBrk" pitchFamily="18" charset="-52"/>
              <a:cs typeface="Times New Roman" pitchFamily="18" charset="0"/>
            </a:endParaRPr>
          </a:p>
          <a:p>
            <a:pPr lvl="0" indent="630238" algn="ctr" eaLnBrk="0" fontAlgn="base" hangingPunct="0">
              <a:spcBef>
                <a:spcPct val="0"/>
              </a:spcBef>
              <a:spcAft>
                <a:spcPct val="0"/>
              </a:spcAft>
            </a:pPr>
            <a:r>
              <a:rPr lang="ru-RU" sz="1400" b="1" u="sng" dirty="0" smtClean="0">
                <a:solidFill>
                  <a:srgbClr val="C00000"/>
                </a:solidFill>
                <a:latin typeface="a_AntiqueTradyBrk" pitchFamily="18" charset="-52"/>
                <a:cs typeface="Times New Roman" pitchFamily="18" charset="0"/>
              </a:rPr>
              <a:t>Речевое развитие:</a:t>
            </a:r>
          </a:p>
          <a:p>
            <a:pPr lvl="0" indent="539750" fontAlgn="base">
              <a:spcBef>
                <a:spcPct val="0"/>
              </a:spcBef>
              <a:spcAft>
                <a:spcPct val="0"/>
              </a:spcAft>
            </a:pPr>
            <a:r>
              <a:rPr lang="ru-RU" sz="1100" b="1" dirty="0" smtClean="0">
                <a:solidFill>
                  <a:srgbClr val="C00000"/>
                </a:solidFill>
                <a:latin typeface="a_AntiqueTradyBrk" pitchFamily="18" charset="-52"/>
                <a:ea typeface="Calibri" pitchFamily="34" charset="0"/>
                <a:cs typeface="Times New Roman" pitchFamily="18" charset="0"/>
              </a:rPr>
              <a:t>Программа «Развитие речи дошкольников»</a:t>
            </a:r>
            <a:r>
              <a:rPr lang="ru-RU" sz="1100" dirty="0" smtClean="0">
                <a:solidFill>
                  <a:srgbClr val="C00000"/>
                </a:solidFill>
                <a:latin typeface="a_AntiqueTradyBrk" pitchFamily="18" charset="-52"/>
                <a:cs typeface="Arial" pitchFamily="34" charset="0"/>
              </a:rPr>
              <a:t> </a:t>
            </a:r>
            <a:r>
              <a:rPr lang="ru-RU" sz="1100" b="1" dirty="0" smtClean="0">
                <a:solidFill>
                  <a:srgbClr val="C00000"/>
                </a:solidFill>
                <a:latin typeface="a_AntiqueTradyBrk" pitchFamily="18" charset="-52"/>
                <a:ea typeface="Calibri" pitchFamily="34" charset="0"/>
                <a:cs typeface="Times New Roman" pitchFamily="18" charset="0"/>
              </a:rPr>
              <a:t>(автор О.С. Ушакова)</a:t>
            </a:r>
            <a:endParaRPr lang="ru-RU" sz="1200" b="1" u="sng" dirty="0" smtClean="0">
              <a:solidFill>
                <a:srgbClr val="C00000"/>
              </a:solidFill>
              <a:latin typeface="a_AntiqueTradyBrk" pitchFamily="18" charset="-52"/>
              <a:cs typeface="Times New Roman" pitchFamily="18" charset="0"/>
            </a:endParaRPr>
          </a:p>
          <a:p>
            <a:pPr indent="539750" eaLnBrk="0" fontAlgn="base" hangingPunct="0">
              <a:spcBef>
                <a:spcPct val="0"/>
              </a:spcBef>
              <a:spcAft>
                <a:spcPct val="0"/>
              </a:spcAft>
            </a:pPr>
            <a:r>
              <a:rPr lang="ru-RU" sz="1100" u="sng" dirty="0" smtClean="0">
                <a:latin typeface="a_AntiqueTradyBrk" pitchFamily="18" charset="-52"/>
              </a:rPr>
              <a:t>Основная цель </a:t>
            </a:r>
            <a:r>
              <a:rPr lang="ru-RU" sz="1100" dirty="0" smtClean="0">
                <a:latin typeface="a_AntiqueTradyBrk" pitchFamily="18" charset="-52"/>
              </a:rPr>
              <a:t>– развитие связной речи.</a:t>
            </a:r>
            <a:endParaRPr lang="ru-RU" sz="1100" dirty="0" smtClean="0"/>
          </a:p>
          <a:p>
            <a:r>
              <a:rPr lang="ru-RU" sz="1100" dirty="0" smtClean="0">
                <a:latin typeface="a_AntiqueTradyBrk" pitchFamily="18" charset="-52"/>
              </a:rPr>
              <a:t>В основе системы лежит комплексный подход, разработана методика, направленная на решение на одном занятии разных, но взаимосвязанных задач, охватывающих разные стороны речевого развития (фонетическую, лексическую, грамматическую). Большинство занятий построено по тематическому принципу, т.е. упражнения и высказывания детей начинают, продолжают и развивают одну тему.</a:t>
            </a:r>
          </a:p>
          <a:p>
            <a:endParaRPr lang="ru-RU" sz="1100" dirty="0" smtClean="0"/>
          </a:p>
          <a:p>
            <a:pPr lvl="0" indent="539750" eaLnBrk="0" fontAlgn="base" hangingPunct="0">
              <a:spcBef>
                <a:spcPct val="0"/>
              </a:spcBef>
              <a:spcAft>
                <a:spcPct val="0"/>
              </a:spcAft>
            </a:pPr>
            <a:endParaRPr lang="ru-RU" sz="1100" dirty="0" smtClean="0"/>
          </a:p>
        </p:txBody>
      </p:sp>
      <p:sp>
        <p:nvSpPr>
          <p:cNvPr id="7" name="Прямоугольник 6"/>
          <p:cNvSpPr/>
          <p:nvPr/>
        </p:nvSpPr>
        <p:spPr>
          <a:xfrm>
            <a:off x="0" y="5517232"/>
            <a:ext cx="7992888" cy="1154162"/>
          </a:xfrm>
          <a:prstGeom prst="rect">
            <a:avLst/>
          </a:prstGeom>
        </p:spPr>
        <p:txBody>
          <a:bodyPr wrap="square">
            <a:spAutoFit/>
          </a:bodyPr>
          <a:lstStyle/>
          <a:p>
            <a:pPr lvl="0" indent="630238" algn="ctr" eaLnBrk="0" fontAlgn="base" hangingPunct="0">
              <a:spcBef>
                <a:spcPct val="0"/>
              </a:spcBef>
              <a:spcAft>
                <a:spcPct val="0"/>
              </a:spcAft>
            </a:pPr>
            <a:r>
              <a:rPr lang="ru-RU" sz="1400" b="1" u="sng" dirty="0" smtClean="0">
                <a:solidFill>
                  <a:srgbClr val="C00000"/>
                </a:solidFill>
                <a:latin typeface="a_AntiqueTradyBrk" pitchFamily="18" charset="-52"/>
                <a:cs typeface="Times New Roman" pitchFamily="18" charset="0"/>
              </a:rPr>
              <a:t>Художественно-эстетическое развитие:</a:t>
            </a:r>
          </a:p>
          <a:p>
            <a:pPr lvl="0" indent="539750" fontAlgn="base">
              <a:spcBef>
                <a:spcPct val="0"/>
              </a:spcBef>
              <a:spcAft>
                <a:spcPct val="0"/>
              </a:spcAft>
            </a:pPr>
            <a:r>
              <a:rPr lang="ru-RU" sz="1100" b="1" dirty="0" smtClean="0">
                <a:solidFill>
                  <a:srgbClr val="C00000"/>
                </a:solidFill>
                <a:latin typeface="a_AntiqueTradyBrk" pitchFamily="18" charset="-52"/>
                <a:ea typeface="Calibri" pitchFamily="34" charset="0"/>
                <a:cs typeface="Times New Roman" pitchFamily="18" charset="0"/>
              </a:rPr>
              <a:t>Программа «Цветные ладошки»</a:t>
            </a:r>
            <a:r>
              <a:rPr lang="ru-RU" sz="1100" dirty="0" smtClean="0">
                <a:solidFill>
                  <a:srgbClr val="C00000"/>
                </a:solidFill>
                <a:latin typeface="a_AntiqueTradyBrk" pitchFamily="18" charset="-52"/>
                <a:cs typeface="Arial" pitchFamily="34" charset="0"/>
              </a:rPr>
              <a:t> </a:t>
            </a:r>
            <a:r>
              <a:rPr lang="ru-RU" sz="1100" b="1" dirty="0" smtClean="0">
                <a:solidFill>
                  <a:srgbClr val="C00000"/>
                </a:solidFill>
                <a:latin typeface="a_AntiqueTradyBrk" pitchFamily="18" charset="-52"/>
                <a:ea typeface="Calibri" pitchFamily="34" charset="0"/>
                <a:cs typeface="Times New Roman" pitchFamily="18" charset="0"/>
              </a:rPr>
              <a:t>(автор И.А. Лыкова)</a:t>
            </a:r>
            <a:endParaRPr lang="ru-RU" sz="1200" b="1" u="sng" dirty="0" smtClean="0">
              <a:solidFill>
                <a:srgbClr val="C00000"/>
              </a:solidFill>
              <a:latin typeface="a_AntiqueTradyBrk" pitchFamily="18" charset="-52"/>
              <a:cs typeface="Times New Roman" pitchFamily="18" charset="0"/>
            </a:endParaRPr>
          </a:p>
          <a:p>
            <a:r>
              <a:rPr lang="ru-RU" sz="1100" u="sng" dirty="0" smtClean="0">
                <a:latin typeface="a_AntiqueTradyBrk" pitchFamily="18" charset="-52"/>
              </a:rPr>
              <a:t>Основная цель </a:t>
            </a:r>
            <a:r>
              <a:rPr lang="ru-RU" sz="1100" dirty="0" smtClean="0">
                <a:latin typeface="a_AntiqueTradyBrk" pitchFamily="18" charset="-52"/>
              </a:rPr>
              <a:t>– художественное воспитание и развитие детей путем приобщения к духовному миру отечественной культуры; формирование глубоких и доверительных отношений детей и воспитателей в процессе совместной художественной деятельности.</a:t>
            </a:r>
          </a:p>
          <a:p>
            <a:endParaRPr lang="ru-RU" sz="1100" dirty="0" smtClean="0">
              <a:latin typeface="a_AntiqueTradyBrk" pitchFamily="18" charset="-52"/>
            </a:endParaRPr>
          </a:p>
        </p:txBody>
      </p:sp>
      <p:pic>
        <p:nvPicPr>
          <p:cNvPr id="8" name="Рисунок 7" descr="5.png"/>
          <p:cNvPicPr>
            <a:picLocks noChangeAspect="1"/>
          </p:cNvPicPr>
          <p:nvPr/>
        </p:nvPicPr>
        <p:blipFill>
          <a:blip r:embed="rId4" cstate="print"/>
          <a:stretch>
            <a:fillRect/>
          </a:stretch>
        </p:blipFill>
        <p:spPr>
          <a:xfrm>
            <a:off x="0" y="3645024"/>
            <a:ext cx="1156767" cy="1008112"/>
          </a:xfrm>
          <a:prstGeom prst="rect">
            <a:avLst/>
          </a:prstGeom>
        </p:spPr>
      </p:pic>
      <p:sp>
        <p:nvSpPr>
          <p:cNvPr id="4" name="Прямоугольник 3"/>
          <p:cNvSpPr/>
          <p:nvPr/>
        </p:nvSpPr>
        <p:spPr>
          <a:xfrm>
            <a:off x="647056" y="3068960"/>
            <a:ext cx="8496944" cy="1107996"/>
          </a:xfrm>
          <a:prstGeom prst="rect">
            <a:avLst/>
          </a:prstGeom>
        </p:spPr>
        <p:txBody>
          <a:bodyPr wrap="square">
            <a:spAutoFit/>
          </a:bodyPr>
          <a:lstStyle/>
          <a:p>
            <a:pPr lvl="0" indent="630238" fontAlgn="base">
              <a:spcBef>
                <a:spcPct val="0"/>
              </a:spcBef>
              <a:spcAft>
                <a:spcPct val="0"/>
              </a:spcAft>
            </a:pPr>
            <a:r>
              <a:rPr lang="ru-RU" sz="1100" b="1" dirty="0" smtClean="0">
                <a:solidFill>
                  <a:srgbClr val="C00000"/>
                </a:solidFill>
                <a:latin typeface="a_AntiqueTradyBrk" pitchFamily="18" charset="-52"/>
                <a:ea typeface="Calibri" pitchFamily="34" charset="0"/>
                <a:cs typeface="Times New Roman" pitchFamily="18" charset="0"/>
              </a:rPr>
              <a:t>Программа «Приобщение детей к истокам русской народной культуры. (авторы О. Л. Князева, М. Д. </a:t>
            </a:r>
            <a:r>
              <a:rPr lang="ru-RU" sz="1100" b="1" dirty="0" err="1" smtClean="0">
                <a:solidFill>
                  <a:srgbClr val="C00000"/>
                </a:solidFill>
                <a:latin typeface="a_AntiqueTradyBrk" pitchFamily="18" charset="-52"/>
                <a:ea typeface="Calibri" pitchFamily="34" charset="0"/>
                <a:cs typeface="Times New Roman" pitchFamily="18" charset="0"/>
              </a:rPr>
              <a:t>Маханева</a:t>
            </a:r>
            <a:r>
              <a:rPr lang="ru-RU" sz="1100" b="1" dirty="0" smtClean="0">
                <a:solidFill>
                  <a:srgbClr val="C00000"/>
                </a:solidFill>
                <a:latin typeface="a_AntiqueTradyBrk" pitchFamily="18" charset="-52"/>
                <a:ea typeface="Calibri" pitchFamily="34" charset="0"/>
                <a:cs typeface="Times New Roman" pitchFamily="18" charset="0"/>
              </a:rPr>
              <a:t>)</a:t>
            </a:r>
            <a:endParaRPr lang="ru-RU" sz="1100" dirty="0" smtClean="0">
              <a:solidFill>
                <a:srgbClr val="C00000"/>
              </a:solidFill>
              <a:latin typeface="a_AntiqueTradyBrk" pitchFamily="18" charset="-52"/>
              <a:cs typeface="Arial" pitchFamily="34" charset="0"/>
            </a:endParaRPr>
          </a:p>
          <a:p>
            <a:pPr lvl="0" indent="630238" eaLnBrk="0" fontAlgn="base" hangingPunct="0">
              <a:spcBef>
                <a:spcPct val="0"/>
              </a:spcBef>
              <a:spcAft>
                <a:spcPct val="0"/>
              </a:spcAft>
            </a:pPr>
            <a:r>
              <a:rPr lang="ru-RU" sz="1100" u="sng" dirty="0" smtClean="0">
                <a:latin typeface="a_AntiqueTradyBrk" pitchFamily="18" charset="-52"/>
                <a:ea typeface="Calibri" pitchFamily="34" charset="0"/>
                <a:cs typeface="Times New Roman" pitchFamily="18" charset="0"/>
              </a:rPr>
              <a:t>Основная цель </a:t>
            </a:r>
            <a:r>
              <a:rPr lang="ru-RU" sz="1100" dirty="0" smtClean="0">
                <a:latin typeface="a_AntiqueTradyBrk" pitchFamily="18" charset="-52"/>
                <a:ea typeface="Calibri" pitchFamily="34" charset="0"/>
                <a:cs typeface="Times New Roman" pitchFamily="18" charset="0"/>
              </a:rPr>
              <a:t>- способствовать формированию у детей личностной культуры, приобщить их к богатому культурному наследию русского народа, заложить прочный фундамент в освоении детьми национальной культуры на основе знакомства с жизнью и бытом русского народа, его характером, присущими ему нравственны ми ценностями, традициями, особенностями материальной и духовной среды. </a:t>
            </a:r>
          </a:p>
        </p:txBody>
      </p:sp>
    </p:spTree>
  </p:cSld>
  <p:clrMapOvr>
    <a:masterClrMapping/>
  </p:clrMapOvr>
  <p:transition spd="slow">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568952"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rgbClr val="FB5F5B"/>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Особенности взаимодействия педагогического </a:t>
            </a:r>
            <a:r>
              <a:rPr lang="ru-RU" sz="3200" b="1" dirty="0" smtClean="0">
                <a:ln w="11430"/>
                <a:gradFill>
                  <a:gsLst>
                    <a:gs pos="0">
                      <a:srgbClr val="FB5F5B"/>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коллектива </a:t>
            </a:r>
            <a:r>
              <a:rPr lang="ru-RU" sz="3200" b="1" dirty="0">
                <a:ln w="11430"/>
                <a:gradFill>
                  <a:gsLst>
                    <a:gs pos="0">
                      <a:srgbClr val="FB5F5B"/>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 семьями воспитанников</a:t>
            </a:r>
            <a:r>
              <a:rPr lang="ru-RU" sz="3200" b="1" dirty="0" smtClean="0">
                <a:ln w="11430"/>
                <a:gradFill>
                  <a:gsLst>
                    <a:gs pos="0">
                      <a:srgbClr val="FB5F5B"/>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27649" name="Rectangle 1"/>
          <p:cNvSpPr>
            <a:spLocks noChangeArrowheads="1"/>
          </p:cNvSpPr>
          <p:nvPr/>
        </p:nvSpPr>
        <p:spPr bwMode="auto">
          <a:xfrm>
            <a:off x="2339752" y="1340768"/>
            <a:ext cx="597666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Ведущие </a:t>
            </a:r>
            <a:r>
              <a:rPr kumimoji="0" lang="ru-RU" sz="1200" b="1" i="0" u="none" strike="noStrike" cap="none" normalizeH="0" baseline="0" dirty="0" smtClean="0">
                <a:ln>
                  <a:noFill/>
                </a:ln>
                <a:solidFill>
                  <a:srgbClr val="C00000"/>
                </a:solidFill>
                <a:effectLst/>
                <a:latin typeface="a_AntiqueTradyBrk" pitchFamily="18" charset="-52"/>
                <a:ea typeface="Calibri" pitchFamily="34" charset="0"/>
                <a:cs typeface="Times New Roman" pitchFamily="18" charset="0"/>
              </a:rPr>
              <a:t>цели</a:t>
            </a:r>
            <a:r>
              <a:rPr kumimoji="0" lang="ru-RU" sz="12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 взаимодействия детского сада с семьей – создание условий для развития ответственных и взаимозависимых отношений с семьями воспитанников, обеспечивающих целостное развитие личности дошкольника, повышение компетентности родителей в области воспитания.</a:t>
            </a:r>
            <a:endParaRPr kumimoji="0" lang="ru-RU" sz="1200" b="0" i="0" u="none" strike="noStrike" cap="none" normalizeH="0" baseline="0" dirty="0" smtClean="0">
              <a:ln>
                <a:noFill/>
              </a:ln>
              <a:solidFill>
                <a:schemeClr val="tx1"/>
              </a:solidFill>
              <a:effectLst/>
              <a:latin typeface="a_AntiqueTradyBrk" pitchFamily="18" charset="-5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sng"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endParaRPr>
          </a:p>
        </p:txBody>
      </p:sp>
      <p:sp>
        <p:nvSpPr>
          <p:cNvPr id="5" name="Прямоугольник 4"/>
          <p:cNvSpPr/>
          <p:nvPr/>
        </p:nvSpPr>
        <p:spPr>
          <a:xfrm>
            <a:off x="2339752" y="2276872"/>
            <a:ext cx="6390456" cy="1415772"/>
          </a:xfrm>
          <a:prstGeom prst="rect">
            <a:avLst/>
          </a:prstGeom>
        </p:spPr>
        <p:txBody>
          <a:bodyPr wrap="square">
            <a:spAutoFit/>
          </a:bodyPr>
          <a:lstStyle/>
          <a:p>
            <a:pPr lvl="0" eaLnBrk="0" fontAlgn="base" hangingPunct="0">
              <a:spcBef>
                <a:spcPct val="0"/>
              </a:spcBef>
              <a:spcAft>
                <a:spcPct val="0"/>
              </a:spcAft>
            </a:pPr>
            <a:r>
              <a:rPr kumimoji="0" lang="ru-RU" sz="1400" b="1" i="0" u="sng" strike="noStrike" cap="none" normalizeH="0" baseline="0" dirty="0" smtClean="0">
                <a:ln>
                  <a:noFill/>
                </a:ln>
                <a:solidFill>
                  <a:srgbClr val="C00000"/>
                </a:solidFill>
                <a:effectLst/>
                <a:latin typeface="a_AntiqueTradyBrk" pitchFamily="18" charset="-52"/>
                <a:ea typeface="Calibri" pitchFamily="34" charset="0"/>
                <a:cs typeface="Times New Roman" pitchFamily="18" charset="0"/>
              </a:rPr>
              <a:t>Задачи построения взаимодействия с семьей:</a:t>
            </a:r>
            <a:endParaRPr kumimoji="0" lang="ru-RU" sz="1400" b="1" i="0" u="none" strike="noStrike" cap="none" normalizeH="0" baseline="0" dirty="0" smtClean="0">
              <a:ln>
                <a:noFill/>
              </a:ln>
              <a:solidFill>
                <a:srgbClr val="C00000"/>
              </a:solidFill>
              <a:effectLst/>
              <a:latin typeface="a_AntiqueTradyBrk" pitchFamily="18" charset="-52"/>
              <a:cs typeface="Arial" pitchFamily="34" charset="0"/>
            </a:endParaRPr>
          </a:p>
          <a:p>
            <a:pPr lvl="0"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1. Изучение фактического социального, физического и психического развития ребенка в семье, установление доверительных отношений в ДОУ и семье каждого ребенка.</a:t>
            </a:r>
            <a:endParaRPr kumimoji="0" lang="ru-RU" sz="1200" b="0" i="0" u="none" strike="noStrike" cap="none" normalizeH="0" baseline="0" dirty="0" smtClean="0">
              <a:ln>
                <a:noFill/>
              </a:ln>
              <a:solidFill>
                <a:schemeClr val="tx1"/>
              </a:solidFill>
              <a:effectLst/>
              <a:latin typeface="a_AntiqueTradyBrk" pitchFamily="18" charset="-52"/>
              <a:cs typeface="Arial" pitchFamily="34" charset="0"/>
            </a:endParaRPr>
          </a:p>
          <a:p>
            <a:pPr lvl="0"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2. Обеспечение родителей минимумом педагогической и психологической информацией.</a:t>
            </a:r>
          </a:p>
          <a:p>
            <a:pPr lvl="0"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3. Реализация единого подхода к ребенку с целью его личностного развития.</a:t>
            </a:r>
            <a:endParaRPr kumimoji="0" lang="ru-RU" sz="1200" b="0" i="0" u="none" strike="noStrike" cap="none" normalizeH="0" baseline="0" dirty="0" smtClean="0">
              <a:ln>
                <a:noFill/>
              </a:ln>
              <a:solidFill>
                <a:schemeClr val="tx1"/>
              </a:solidFill>
              <a:effectLst/>
              <a:latin typeface="a_AntiqueTradyBrk" pitchFamily="18" charset="-52"/>
              <a:cs typeface="Arial" pitchFamily="34" charset="0"/>
            </a:endParaRPr>
          </a:p>
        </p:txBody>
      </p:sp>
      <p:pic>
        <p:nvPicPr>
          <p:cNvPr id="6" name="Рисунок 5" descr="0_7f9b7_70ef6e9f_XL.png"/>
          <p:cNvPicPr>
            <a:picLocks noChangeAspect="1"/>
          </p:cNvPicPr>
          <p:nvPr/>
        </p:nvPicPr>
        <p:blipFill>
          <a:blip r:embed="rId2" cstate="print"/>
          <a:stretch>
            <a:fillRect/>
          </a:stretch>
        </p:blipFill>
        <p:spPr>
          <a:xfrm>
            <a:off x="0" y="1124744"/>
            <a:ext cx="2592288" cy="2952492"/>
          </a:xfrm>
          <a:prstGeom prst="rect">
            <a:avLst/>
          </a:prstGeom>
        </p:spPr>
      </p:pic>
      <p:pic>
        <p:nvPicPr>
          <p:cNvPr id="7" name="Рисунок 6" descr="0_a7120_7d54d1a2_L.png"/>
          <p:cNvPicPr>
            <a:picLocks noChangeAspect="1"/>
          </p:cNvPicPr>
          <p:nvPr/>
        </p:nvPicPr>
        <p:blipFill>
          <a:blip r:embed="rId3" cstate="print"/>
          <a:stretch>
            <a:fillRect/>
          </a:stretch>
        </p:blipFill>
        <p:spPr>
          <a:xfrm>
            <a:off x="5679124" y="3393124"/>
            <a:ext cx="3464876" cy="3464876"/>
          </a:xfrm>
          <a:prstGeom prst="rect">
            <a:avLst/>
          </a:prstGeom>
        </p:spPr>
      </p:pic>
      <p:sp>
        <p:nvSpPr>
          <p:cNvPr id="8" name="Прямоугольник 7"/>
          <p:cNvSpPr/>
          <p:nvPr/>
        </p:nvSpPr>
        <p:spPr>
          <a:xfrm>
            <a:off x="179512" y="3789040"/>
            <a:ext cx="6335688" cy="2893100"/>
          </a:xfrm>
          <a:prstGeom prst="rect">
            <a:avLst/>
          </a:prstGeom>
        </p:spPr>
        <p:txBody>
          <a:bodyPr wrap="square">
            <a:spAutoFit/>
          </a:bodyPr>
          <a:lstStyle/>
          <a:p>
            <a:pPr lvl="0" algn="ctr" fontAlgn="base">
              <a:spcBef>
                <a:spcPct val="0"/>
              </a:spcBef>
              <a:spcAft>
                <a:spcPct val="0"/>
              </a:spcAft>
            </a:pPr>
            <a:r>
              <a:rPr lang="ru-RU" sz="1400" b="1" dirty="0" smtClean="0">
                <a:solidFill>
                  <a:srgbClr val="C00000"/>
                </a:solidFill>
                <a:latin typeface="a_AntiqueTradyBrk" pitchFamily="18" charset="-52"/>
                <a:ea typeface="Calibri" pitchFamily="34" charset="0"/>
                <a:cs typeface="Times New Roman" pitchFamily="18" charset="0"/>
              </a:rPr>
              <a:t>Основные формы взаимодействия с семьей</a:t>
            </a:r>
            <a:endParaRPr lang="ru-RU" sz="1400" dirty="0" smtClean="0">
              <a:solidFill>
                <a:srgbClr val="C00000"/>
              </a:solidFill>
              <a:latin typeface="a_AntiqueTradyBrk" pitchFamily="18" charset="-52"/>
              <a:cs typeface="Arial" pitchFamily="34" charset="0"/>
            </a:endParaRPr>
          </a:p>
          <a:p>
            <a:pPr marL="228600" lvl="0" fontAlgn="base">
              <a:spcBef>
                <a:spcPct val="0"/>
              </a:spcBef>
              <a:spcAft>
                <a:spcPct val="0"/>
              </a:spcAft>
              <a:buAutoNum type="arabicPeriod"/>
            </a:pPr>
            <a:r>
              <a:rPr lang="ru-RU" sz="1200" i="1" dirty="0" smtClean="0">
                <a:latin typeface="a_AntiqueTradyBrk" pitchFamily="18" charset="-52"/>
                <a:ea typeface="Calibri" pitchFamily="34" charset="0"/>
                <a:cs typeface="Times New Roman" pitchFamily="18" charset="0"/>
              </a:rPr>
              <a:t> Знакомство с семьей</a:t>
            </a:r>
            <a:r>
              <a:rPr lang="ru-RU" sz="1200" dirty="0" smtClean="0">
                <a:latin typeface="a_AntiqueTradyBrk" pitchFamily="18" charset="-52"/>
                <a:ea typeface="Calibri" pitchFamily="34" charset="0"/>
                <a:cs typeface="Times New Roman" pitchFamily="18" charset="0"/>
              </a:rPr>
              <a:t>: встречи-знакомства, анкетирование семей.</a:t>
            </a:r>
            <a:endParaRPr lang="ru-RU" sz="1200" dirty="0" smtClean="0">
              <a:latin typeface="a_AntiqueTradyBrk" pitchFamily="18" charset="-52"/>
              <a:cs typeface="Arial" pitchFamily="34" charset="0"/>
            </a:endParaRPr>
          </a:p>
          <a:p>
            <a:pPr marL="228600" lvl="0" fontAlgn="base">
              <a:spcBef>
                <a:spcPct val="0"/>
              </a:spcBef>
              <a:spcAft>
                <a:spcPct val="0"/>
              </a:spcAft>
            </a:pPr>
            <a:r>
              <a:rPr lang="ru-RU" sz="1200" dirty="0" smtClean="0">
                <a:latin typeface="a_AntiqueTradyBrk" pitchFamily="18" charset="-52"/>
                <a:ea typeface="Calibri" pitchFamily="34" charset="0"/>
                <a:cs typeface="Times New Roman" pitchFamily="18" charset="0"/>
              </a:rPr>
              <a:t>2. </a:t>
            </a:r>
            <a:r>
              <a:rPr lang="ru-RU" sz="1200" i="1" dirty="0" smtClean="0">
                <a:latin typeface="a_AntiqueTradyBrk" pitchFamily="18" charset="-52"/>
                <a:ea typeface="Calibri" pitchFamily="34" charset="0"/>
                <a:cs typeface="Times New Roman" pitchFamily="18" charset="0"/>
              </a:rPr>
              <a:t>Информирование родителей о ходе образовательного процесса </a:t>
            </a:r>
            <a:r>
              <a:rPr lang="ru-RU" sz="1200" dirty="0" smtClean="0">
                <a:latin typeface="a_AntiqueTradyBrk" pitchFamily="18" charset="-52"/>
                <a:ea typeface="Calibri" pitchFamily="34" charset="0"/>
                <a:cs typeface="Times New Roman" pitchFamily="18" charset="0"/>
              </a:rPr>
              <a:t>: дни открытых дверей, индивидуальные и групповые консультации, родительские собрания, оформление информационных стендов, организация выставок детского творчества, приглашение родителей на детские концерты и праздники, создание памяток, переписка по электронной почте.</a:t>
            </a:r>
            <a:endParaRPr lang="ru-RU" sz="1200" dirty="0" smtClean="0">
              <a:latin typeface="a_AntiqueTradyBrk" pitchFamily="18" charset="-52"/>
              <a:cs typeface="Arial" pitchFamily="34" charset="0"/>
            </a:endParaRPr>
          </a:p>
          <a:p>
            <a:pPr lvl="0" eaLnBrk="0" fontAlgn="base" hangingPunct="0">
              <a:spcBef>
                <a:spcPct val="0"/>
              </a:spcBef>
              <a:spcAft>
                <a:spcPct val="0"/>
              </a:spcAft>
            </a:pPr>
            <a:r>
              <a:rPr lang="ru-RU" sz="1200" dirty="0" smtClean="0">
                <a:latin typeface="a_AntiqueTradyBrk" pitchFamily="18" charset="-52"/>
                <a:ea typeface="Calibri" pitchFamily="34" charset="0"/>
                <a:cs typeface="Times New Roman" pitchFamily="18" charset="0"/>
              </a:rPr>
              <a:t>3. </a:t>
            </a:r>
            <a:r>
              <a:rPr lang="ru-RU" sz="1200" i="1" dirty="0" smtClean="0">
                <a:latin typeface="a_AntiqueTradyBrk" pitchFamily="18" charset="-52"/>
                <a:ea typeface="Calibri" pitchFamily="34" charset="0"/>
                <a:cs typeface="Times New Roman" pitchFamily="18" charset="0"/>
              </a:rPr>
              <a:t>Образование родителей</a:t>
            </a:r>
            <a:r>
              <a:rPr lang="ru-RU" sz="1200" dirty="0" smtClean="0">
                <a:latin typeface="a_AntiqueTradyBrk" pitchFamily="18" charset="-52"/>
                <a:ea typeface="Calibri" pitchFamily="34" charset="0"/>
                <a:cs typeface="Times New Roman" pitchFamily="18" charset="0"/>
              </a:rPr>
              <a:t>: проведение родительских собраний, всеобучей,           лекций, семинаров, семинаров-практикумов, проведение мастер-классов, тренингов.</a:t>
            </a:r>
            <a:endParaRPr lang="ru-RU" sz="1200" dirty="0" smtClean="0">
              <a:latin typeface="a_AntiqueTradyBrk" pitchFamily="18" charset="-52"/>
              <a:cs typeface="Arial" pitchFamily="34" charset="0"/>
            </a:endParaRPr>
          </a:p>
          <a:p>
            <a:pPr lvl="0" eaLnBrk="0" fontAlgn="base" hangingPunct="0">
              <a:spcBef>
                <a:spcPct val="0"/>
              </a:spcBef>
              <a:spcAft>
                <a:spcPct val="0"/>
              </a:spcAft>
            </a:pPr>
            <a:r>
              <a:rPr lang="ru-RU" sz="1200" dirty="0" smtClean="0">
                <a:latin typeface="a_AntiqueTradyBrk" pitchFamily="18" charset="-52"/>
                <a:ea typeface="Calibri" pitchFamily="34" charset="0"/>
                <a:cs typeface="Times New Roman" pitchFamily="18" charset="0"/>
              </a:rPr>
              <a:t>4. </a:t>
            </a:r>
            <a:r>
              <a:rPr lang="ru-RU" sz="1200" i="1" dirty="0" smtClean="0">
                <a:latin typeface="a_AntiqueTradyBrk" pitchFamily="18" charset="-52"/>
                <a:ea typeface="Calibri" pitchFamily="34" charset="0"/>
                <a:cs typeface="Times New Roman" pitchFamily="18" charset="0"/>
              </a:rPr>
              <a:t>Совместная деятельность</a:t>
            </a:r>
            <a:r>
              <a:rPr lang="ru-RU" sz="1200" dirty="0" smtClean="0">
                <a:latin typeface="a_AntiqueTradyBrk" pitchFamily="18" charset="-52"/>
                <a:ea typeface="Calibri" pitchFamily="34" charset="0"/>
                <a:cs typeface="Times New Roman" pitchFamily="18" charset="0"/>
              </a:rPr>
              <a:t>: привлечение родителей к организации конкурсов, концертов, семейных праздников, прогулок, семейного театра, к участию</a:t>
            </a:r>
          </a:p>
          <a:p>
            <a:pPr lvl="0" eaLnBrk="0" fontAlgn="base" hangingPunct="0">
              <a:spcBef>
                <a:spcPct val="0"/>
              </a:spcBef>
              <a:spcAft>
                <a:spcPct val="0"/>
              </a:spcAft>
            </a:pPr>
            <a:r>
              <a:rPr lang="ru-RU" sz="1200" dirty="0" smtClean="0">
                <a:latin typeface="a_AntiqueTradyBrk" pitchFamily="18" charset="-52"/>
                <a:ea typeface="Calibri" pitchFamily="34" charset="0"/>
                <a:cs typeface="Times New Roman" pitchFamily="18" charset="0"/>
              </a:rPr>
              <a:t>в детской исследовательской и проектной деятельности.</a:t>
            </a:r>
            <a:endParaRPr lang="ru-RU" sz="1200" dirty="0" smtClean="0">
              <a:latin typeface="a_AntiqueTradyBrk" pitchFamily="18" charset="-52"/>
              <a:cs typeface="Arial" pitchFamily="34" charset="0"/>
            </a:endParaRPr>
          </a:p>
          <a:p>
            <a:pPr lvl="0" eaLnBrk="0" fontAlgn="base" hangingPunct="0">
              <a:spcBef>
                <a:spcPct val="0"/>
              </a:spcBef>
              <a:spcAft>
                <a:spcPct val="0"/>
              </a:spcAft>
            </a:pPr>
            <a:endParaRPr lang="ru-RU" sz="1200" dirty="0" smtClean="0">
              <a:latin typeface="a_AntiqueTradyBrk" pitchFamily="18" charset="-52"/>
              <a:ea typeface="Calibri" pitchFamily="34" charset="0"/>
              <a:cs typeface="Times New Roman" pitchFamily="18" charset="0"/>
            </a:endParaRPr>
          </a:p>
          <a:p>
            <a:pPr lvl="0" eaLnBrk="0" fontAlgn="base" hangingPunct="0">
              <a:spcBef>
                <a:spcPct val="0"/>
              </a:spcBef>
              <a:spcAft>
                <a:spcPct val="0"/>
              </a:spcAft>
            </a:pPr>
            <a:r>
              <a:rPr lang="ru-RU" sz="1200" dirty="0" smtClean="0">
                <a:latin typeface="a_AntiqueTradyBrk" pitchFamily="18" charset="-52"/>
                <a:ea typeface="Calibri" pitchFamily="34" charset="0"/>
                <a:cs typeface="Times New Roman" pitchFamily="18" charset="0"/>
              </a:rPr>
              <a:t>Просвещению родителей способствует оформление визуального ряда посредством создания и размещения стендов, альбомов, папок в раздевальных комнатах.</a:t>
            </a:r>
            <a:endParaRPr lang="ru-RU" sz="1200" dirty="0" smtClean="0">
              <a:latin typeface="a_AntiqueTradyBrk" pitchFamily="18" charset="-52"/>
              <a:cs typeface="Arial" pitchFamily="34" charset="0"/>
            </a:endParaRPr>
          </a:p>
        </p:txBody>
      </p:sp>
    </p:spTree>
  </p:cSld>
  <p:clrMapOvr>
    <a:masterClrMapping/>
  </p:clrMapOvr>
  <p:transition spd="slow" advClick="0" advTm="1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6.png"/>
          <p:cNvPicPr>
            <a:picLocks noChangeAspect="1"/>
          </p:cNvPicPr>
          <p:nvPr/>
        </p:nvPicPr>
        <p:blipFill>
          <a:blip r:embed="rId2" cstate="print"/>
          <a:stretch>
            <a:fillRect/>
          </a:stretch>
        </p:blipFill>
        <p:spPr>
          <a:xfrm>
            <a:off x="3059832" y="4292448"/>
            <a:ext cx="4032448" cy="2299072"/>
          </a:xfrm>
          <a:prstGeom prst="rect">
            <a:avLst/>
          </a:prstGeom>
        </p:spPr>
      </p:pic>
      <p:pic>
        <p:nvPicPr>
          <p:cNvPr id="10" name="Рисунок 9" descr="14.png"/>
          <p:cNvPicPr>
            <a:picLocks noChangeAspect="1"/>
          </p:cNvPicPr>
          <p:nvPr/>
        </p:nvPicPr>
        <p:blipFill>
          <a:blip r:embed="rId3" cstate="print"/>
          <a:stretch>
            <a:fillRect/>
          </a:stretch>
        </p:blipFill>
        <p:spPr>
          <a:xfrm>
            <a:off x="5874260" y="404664"/>
            <a:ext cx="2967861" cy="2520280"/>
          </a:xfrm>
          <a:prstGeom prst="rect">
            <a:avLst/>
          </a:prstGeom>
        </p:spPr>
      </p:pic>
      <p:pic>
        <p:nvPicPr>
          <p:cNvPr id="9" name="Рисунок 8" descr="13.png"/>
          <p:cNvPicPr>
            <a:picLocks noChangeAspect="1"/>
          </p:cNvPicPr>
          <p:nvPr/>
        </p:nvPicPr>
        <p:blipFill>
          <a:blip r:embed="rId4" cstate="print"/>
          <a:stretch>
            <a:fillRect/>
          </a:stretch>
        </p:blipFill>
        <p:spPr>
          <a:xfrm>
            <a:off x="0" y="260648"/>
            <a:ext cx="3030378" cy="2852936"/>
          </a:xfrm>
          <a:prstGeom prst="rect">
            <a:avLst/>
          </a:prstGeom>
        </p:spPr>
      </p:pic>
      <p:sp>
        <p:nvSpPr>
          <p:cNvPr id="5" name="Прямоугольник 4"/>
          <p:cNvSpPr/>
          <p:nvPr/>
        </p:nvSpPr>
        <p:spPr>
          <a:xfrm>
            <a:off x="1979712" y="1484784"/>
            <a:ext cx="5832648" cy="3693319"/>
          </a:xfrm>
          <a:prstGeom prst="rect">
            <a:avLst/>
          </a:prstGeom>
        </p:spPr>
        <p:txBody>
          <a:bodyPr wrap="square">
            <a:spAutoFit/>
          </a:bodyPr>
          <a:lstStyle/>
          <a:p>
            <a:r>
              <a:rPr lang="ru-RU" dirty="0" smtClean="0">
                <a:latin typeface="a_AntiqueTradyBrk" pitchFamily="18" charset="-52"/>
              </a:rPr>
              <a:t>Заведующий: </a:t>
            </a:r>
          </a:p>
          <a:p>
            <a:r>
              <a:rPr lang="ru-RU" b="1" dirty="0" smtClean="0">
                <a:solidFill>
                  <a:srgbClr val="C00000"/>
                </a:solidFill>
                <a:latin typeface="a_AntiqueTradyBrk" pitchFamily="18" charset="-52"/>
              </a:rPr>
              <a:t>Ражева Виктория  Александровна</a:t>
            </a:r>
          </a:p>
          <a:p>
            <a:endParaRPr lang="ru-RU" dirty="0" smtClean="0">
              <a:latin typeface="a_AntiqueTradyBrk" pitchFamily="18" charset="-52"/>
            </a:endParaRPr>
          </a:p>
          <a:p>
            <a:r>
              <a:rPr lang="ru-RU" dirty="0" smtClean="0">
                <a:latin typeface="a_AntiqueTradyBrk" pitchFamily="18" charset="-52"/>
              </a:rPr>
              <a:t>153000, г. Иваново, пер.Белинского, д. 9А</a:t>
            </a:r>
          </a:p>
          <a:p>
            <a:r>
              <a:rPr lang="ru-RU" dirty="0" smtClean="0">
                <a:latin typeface="a_AntiqueTradyBrk" pitchFamily="18" charset="-52"/>
              </a:rPr>
              <a:t>Тел.: +7 (4932) 30-33-35</a:t>
            </a:r>
          </a:p>
          <a:p>
            <a:r>
              <a:rPr lang="ru-RU" dirty="0" smtClean="0">
                <a:latin typeface="a_AntiqueTradyBrk" pitchFamily="18" charset="-52"/>
              </a:rPr>
              <a:t>Электронная почта: dou96@ivedu.ru</a:t>
            </a:r>
          </a:p>
          <a:p>
            <a:endParaRPr lang="ru-RU" dirty="0" smtClean="0">
              <a:latin typeface="a_AntiqueTradyBrk" pitchFamily="18" charset="-52"/>
            </a:endParaRPr>
          </a:p>
          <a:p>
            <a:r>
              <a:rPr lang="ru-RU" dirty="0" smtClean="0">
                <a:latin typeface="a_AntiqueTradyBrk" pitchFamily="18" charset="-52"/>
              </a:rPr>
              <a:t>Учредитель МБДОУ «Детский сад № 96»:</a:t>
            </a:r>
          </a:p>
          <a:p>
            <a:r>
              <a:rPr lang="ru-RU" dirty="0" smtClean="0">
                <a:latin typeface="a_AntiqueTradyBrk" pitchFamily="18" charset="-52"/>
              </a:rPr>
              <a:t>управление образования Администрации города Иванова. Адрес сайта: </a:t>
            </a:r>
            <a:r>
              <a:rPr lang="en-US" dirty="0" smtClean="0">
                <a:hlinkClick r:id="rId5"/>
              </a:rPr>
              <a:t>www.ivedu.ru</a:t>
            </a:r>
            <a:endParaRPr lang="ru-RU" dirty="0" smtClean="0">
              <a:latin typeface="a_AntiqueTradyBrk" pitchFamily="18" charset="-52"/>
            </a:endParaRPr>
          </a:p>
          <a:p>
            <a:r>
              <a:rPr lang="ru-RU" dirty="0" smtClean="0">
                <a:latin typeface="a_AntiqueTradyBrk" pitchFamily="18" charset="-52"/>
              </a:rPr>
              <a:t>153000, г. Иваново, пл. Революции, д. 6, </a:t>
            </a:r>
            <a:r>
              <a:rPr lang="ru-RU" dirty="0" err="1" smtClean="0">
                <a:latin typeface="a_AntiqueTradyBrk" pitchFamily="18" charset="-52"/>
              </a:rPr>
              <a:t>каб</a:t>
            </a:r>
            <a:r>
              <a:rPr lang="ru-RU" dirty="0" smtClean="0">
                <a:latin typeface="a_AntiqueTradyBrk" pitchFamily="18" charset="-52"/>
              </a:rPr>
              <a:t>. 904.</a:t>
            </a:r>
          </a:p>
          <a:p>
            <a:r>
              <a:rPr lang="ru-RU" dirty="0" smtClean="0">
                <a:latin typeface="a_AntiqueTradyBrk" pitchFamily="18" charset="-52"/>
              </a:rPr>
              <a:t>Тел.: +7 (4932) 30-86-52</a:t>
            </a:r>
          </a:p>
          <a:p>
            <a:endParaRPr lang="ru-RU" dirty="0"/>
          </a:p>
        </p:txBody>
      </p:sp>
      <p:sp>
        <p:nvSpPr>
          <p:cNvPr id="7" name="Прямоугольник 6"/>
          <p:cNvSpPr/>
          <p:nvPr/>
        </p:nvSpPr>
        <p:spPr>
          <a:xfrm>
            <a:off x="323528" y="260648"/>
            <a:ext cx="856895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gradFill>
                  <a:gsLst>
                    <a:gs pos="0">
                      <a:srgbClr val="FB5F5B"/>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Наши контакты:</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childTnLst>
                          </p:cTn>
                        </p:par>
                        <p:par>
                          <p:cTn id="12" fill="hold">
                            <p:stCondLst>
                              <p:cond delay="3000"/>
                            </p:stCondLst>
                            <p:childTnLst>
                              <p:par>
                                <p:cTn id="13" presetID="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692696"/>
            <a:ext cx="6696744" cy="3539430"/>
          </a:xfrm>
          <a:prstGeom prst="rect">
            <a:avLst/>
          </a:prstGeom>
        </p:spPr>
        <p:txBody>
          <a:bodyPr wrap="square">
            <a:spAutoFit/>
          </a:bodyPr>
          <a:lstStyle/>
          <a:p>
            <a:pPr algn="ctr"/>
            <a:r>
              <a:rPr lang="ru-RU" sz="2800" dirty="0" smtClean="0">
                <a:latin typeface="a_AntiqueTrady" pitchFamily="18" charset="-52"/>
              </a:rPr>
              <a:t>Образовательная программа муниципального бюджетного дошкольного образовательного учреждения «Детский сад №96» разработана в соответствии с федеральным государственным образовательным стандартом дошкольного образования.</a:t>
            </a:r>
            <a:endParaRPr lang="ru-RU" sz="2800" dirty="0">
              <a:latin typeface="a_AntiqueTrady" pitchFamily="18" charset="-52"/>
            </a:endParaRPr>
          </a:p>
        </p:txBody>
      </p:sp>
      <p:pic>
        <p:nvPicPr>
          <p:cNvPr id="5" name="Рисунок 4" descr="7037341c56d4e9f378a690ce4f3ed011.png"/>
          <p:cNvPicPr>
            <a:picLocks noChangeAspect="1"/>
          </p:cNvPicPr>
          <p:nvPr/>
        </p:nvPicPr>
        <p:blipFill>
          <a:blip r:embed="rId2" cstate="print"/>
          <a:stretch>
            <a:fillRect/>
          </a:stretch>
        </p:blipFill>
        <p:spPr>
          <a:xfrm>
            <a:off x="603126" y="4437113"/>
            <a:ext cx="7877412" cy="1840826"/>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188640"/>
            <a:ext cx="867645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Содержание Программы учитывает</a:t>
            </a:r>
            <a:r>
              <a:rPr kumimoji="0" lang="ru-RU" sz="2000" b="0" i="0" u="none" strike="noStrike" cap="none" normalizeH="0" dirty="0" smtClean="0">
                <a:ln>
                  <a:noFill/>
                </a:ln>
                <a:solidFill>
                  <a:schemeClr val="tx1"/>
                </a:solidFill>
                <a:effectLst/>
                <a:latin typeface="a_AntiqueTradyBrk" pitchFamily="18" charset="-52"/>
                <a:ea typeface="Calibri" pitchFamily="34" charset="0"/>
                <a:cs typeface="Times New Roman" pitchFamily="18" charset="0"/>
              </a:rPr>
              <a:t> </a:t>
            </a:r>
            <a:r>
              <a:rPr kumimoji="0" lang="ru-RU" sz="200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возрастные и индивидуальные</a:t>
            </a:r>
            <a:r>
              <a:rPr kumimoji="0" lang="ru-RU" sz="2000" i="0" u="none" strike="noStrike" cap="none" normalizeH="0" dirty="0" smtClean="0">
                <a:ln>
                  <a:noFill/>
                </a:ln>
                <a:solidFill>
                  <a:schemeClr val="tx1"/>
                </a:solidFill>
                <a:effectLst/>
                <a:latin typeface="a_AntiqueTradyBrk" pitchFamily="18" charset="-52"/>
                <a:ea typeface="Calibri" pitchFamily="34" charset="0"/>
                <a:cs typeface="Times New Roman" pitchFamily="18" charset="0"/>
              </a:rPr>
              <a:t> </a:t>
            </a:r>
            <a:r>
              <a:rPr kumimoji="0" lang="ru-RU" sz="200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особенности контингента детей,</a:t>
            </a:r>
            <a:r>
              <a:rPr kumimoji="0" lang="ru-RU" sz="2000" i="0" u="none" strike="noStrike" cap="none" normalizeH="0" dirty="0" smtClean="0">
                <a:ln>
                  <a:noFill/>
                </a:ln>
                <a:solidFill>
                  <a:schemeClr val="tx1"/>
                </a:solidFill>
                <a:effectLst/>
                <a:latin typeface="a_AntiqueTradyBrk" pitchFamily="18" charset="-52"/>
                <a:ea typeface="Calibri" pitchFamily="34" charset="0"/>
                <a:cs typeface="Times New Roman" pitchFamily="18" charset="0"/>
              </a:rPr>
              <a:t> </a:t>
            </a:r>
            <a:r>
              <a:rPr kumimoji="0" lang="ru-RU" sz="200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воспитывающихся в образовательном</a:t>
            </a:r>
            <a:r>
              <a:rPr kumimoji="0" lang="ru-RU" sz="2000" i="0" u="none" strike="noStrike" cap="none" normalizeH="0" dirty="0" smtClean="0">
                <a:ln>
                  <a:noFill/>
                </a:ln>
                <a:solidFill>
                  <a:schemeClr val="tx1"/>
                </a:solidFill>
                <a:effectLst/>
                <a:latin typeface="a_AntiqueTradyBrk" pitchFamily="18" charset="-52"/>
                <a:ea typeface="Calibri" pitchFamily="34" charset="0"/>
                <a:cs typeface="Times New Roman" pitchFamily="18" charset="0"/>
              </a:rPr>
              <a:t> </a:t>
            </a:r>
            <a:r>
              <a:rPr kumimoji="0" lang="ru-RU" sz="200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учреждении.</a:t>
            </a:r>
          </a:p>
          <a:p>
            <a:pPr lvl="0" fontAlgn="base">
              <a:spcBef>
                <a:spcPct val="0"/>
              </a:spcBef>
              <a:spcAft>
                <a:spcPct val="0"/>
              </a:spcAft>
            </a:pPr>
            <a:r>
              <a:rPr lang="ru-RU" sz="2000" dirty="0" smtClean="0">
                <a:latin typeface="a_AntiqueTradyBrk" pitchFamily="18" charset="-52"/>
                <a:cs typeface="Times New Roman" pitchFamily="18" charset="0"/>
              </a:rPr>
              <a:t>Контингент </a:t>
            </a:r>
            <a:r>
              <a:rPr lang="ru-RU" sz="2000" dirty="0">
                <a:latin typeface="a_AntiqueTradyBrk" pitchFamily="18" charset="-52"/>
              </a:rPr>
              <a:t>детей воспитывающихся в </a:t>
            </a:r>
            <a:r>
              <a:rPr kumimoji="0" lang="ru-RU" sz="200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МБДОУ №96</a:t>
            </a:r>
            <a:r>
              <a:rPr lang="ru-RU" sz="2000" dirty="0" smtClean="0">
                <a:latin typeface="a_AntiqueTradyBrk" pitchFamily="18" charset="-52"/>
              </a:rPr>
              <a:t> - от </a:t>
            </a:r>
            <a:r>
              <a:rPr lang="ru-RU" sz="2000" dirty="0">
                <a:latin typeface="a_AntiqueTradyBrk" pitchFamily="18" charset="-52"/>
              </a:rPr>
              <a:t>2</a:t>
            </a:r>
            <a:r>
              <a:rPr lang="ru-RU" sz="2000" dirty="0" smtClean="0">
                <a:latin typeface="a_AntiqueTradyBrk" pitchFamily="18" charset="-52"/>
              </a:rPr>
              <a:t> </a:t>
            </a:r>
            <a:r>
              <a:rPr lang="ru-RU" sz="2000" dirty="0">
                <a:latin typeface="a_AntiqueTradyBrk" pitchFamily="18" charset="-52"/>
              </a:rPr>
              <a:t>до 8 лет</a:t>
            </a:r>
            <a:r>
              <a:rPr lang="ru-RU" sz="2000" dirty="0" smtClean="0">
                <a:latin typeface="a_AntiqueTradyBrk" pitchFamily="18" charset="-52"/>
              </a:rPr>
              <a:t>. </a:t>
            </a:r>
          </a:p>
          <a:p>
            <a:pPr marL="0" marR="0" lvl="0" indent="0" defTabSz="914400" rtl="0" eaLnBrk="1" fontAlgn="base" latinLnBrk="0" hangingPunct="1">
              <a:lnSpc>
                <a:spcPct val="100000"/>
              </a:lnSpc>
              <a:spcBef>
                <a:spcPct val="0"/>
              </a:spcBef>
              <a:spcAft>
                <a:spcPct val="0"/>
              </a:spcAft>
              <a:buClrTx/>
              <a:buSzTx/>
              <a:buFontTx/>
              <a:buNone/>
              <a:tabLst/>
            </a:pPr>
            <a:r>
              <a:rPr lang="ru-RU" sz="2000" dirty="0" smtClean="0">
                <a:latin typeface="a_AntiqueTradyBrk" pitchFamily="18" charset="-52"/>
              </a:rPr>
              <a:t>В </a:t>
            </a:r>
            <a:r>
              <a:rPr lang="ru-RU" sz="2000" dirty="0">
                <a:latin typeface="a_AntiqueTradyBrk" pitchFamily="18" charset="-52"/>
              </a:rPr>
              <a:t>ДОУ функционируют 4 группы </a:t>
            </a:r>
            <a:r>
              <a:rPr lang="ru-RU" sz="2000" dirty="0" err="1">
                <a:latin typeface="a_AntiqueTradyBrk" pitchFamily="18" charset="-52"/>
              </a:rPr>
              <a:t>общеразвивающей</a:t>
            </a:r>
            <a:r>
              <a:rPr lang="ru-RU" sz="2000" dirty="0">
                <a:latin typeface="a_AntiqueTradyBrk" pitchFamily="18" charset="-52"/>
              </a:rPr>
              <a:t> </a:t>
            </a:r>
            <a:r>
              <a:rPr lang="ru-RU" sz="2000" dirty="0" smtClean="0">
                <a:latin typeface="a_AntiqueTradyBrk" pitchFamily="18" charset="-52"/>
              </a:rPr>
              <a:t>направленности</a:t>
            </a:r>
            <a:r>
              <a:rPr lang="ru-RU" sz="2000" dirty="0">
                <a:latin typeface="a_AntiqueTradyBrk" pitchFamily="18" charset="-52"/>
              </a:rPr>
              <a:t> </a:t>
            </a:r>
            <a:r>
              <a:rPr lang="ru-RU" sz="2000" dirty="0" smtClean="0">
                <a:latin typeface="a_AntiqueTradyBrk" pitchFamily="18" charset="-52"/>
              </a:rPr>
              <a:t>в режиме полного дня (12-ти часовое пребывание)</a:t>
            </a:r>
          </a:p>
          <a:p>
            <a:pPr marL="0" marR="0" lvl="0" indent="0" defTabSz="914400" rtl="0" eaLnBrk="1" fontAlgn="base" latinLnBrk="0" hangingPunct="1">
              <a:lnSpc>
                <a:spcPct val="100000"/>
              </a:lnSpc>
              <a:spcBef>
                <a:spcPct val="0"/>
              </a:spcBef>
              <a:spcAft>
                <a:spcPct val="0"/>
              </a:spcAft>
              <a:buClrTx/>
              <a:buSzTx/>
              <a:buFontTx/>
              <a:buNone/>
              <a:tabLst/>
            </a:pPr>
            <a:endParaRPr lang="ru-RU" sz="2000" dirty="0">
              <a:latin typeface="a_AntiqueTradyBrk" pitchFamily="18" charset="-52"/>
            </a:endParaRPr>
          </a:p>
          <a:p>
            <a:pPr marL="0" marR="0" lvl="0" indent="0" defTabSz="914400" rtl="0" eaLnBrk="1" fontAlgn="base" latinLnBrk="0" hangingPunct="1">
              <a:lnSpc>
                <a:spcPct val="100000"/>
              </a:lnSpc>
              <a:spcBef>
                <a:spcPct val="0"/>
              </a:spcBef>
              <a:spcAft>
                <a:spcPct val="0"/>
              </a:spcAft>
              <a:buClrTx/>
              <a:buSzTx/>
              <a:buFontTx/>
              <a:buNone/>
              <a:tabLst/>
            </a:pPr>
            <a:endParaRPr lang="ru-RU" sz="2000" dirty="0">
              <a:latin typeface="a_AntiqueTradyBrk" pitchFamily="18" charset="-52"/>
            </a:endParaRPr>
          </a:p>
          <a:p>
            <a:pPr fontAlgn="base">
              <a:spcBef>
                <a:spcPct val="0"/>
              </a:spcBef>
              <a:spcAft>
                <a:spcPct val="0"/>
              </a:spcAft>
            </a:pPr>
            <a:endParaRPr lang="ru-RU" sz="2000" dirty="0" smtClean="0">
              <a:latin typeface="a_AntiqueTradyBrk" pitchFamily="18" charset="-52"/>
            </a:endParaRPr>
          </a:p>
          <a:p>
            <a:pPr fontAlgn="base">
              <a:spcBef>
                <a:spcPct val="0"/>
              </a:spcBef>
              <a:spcAft>
                <a:spcPct val="0"/>
              </a:spcAft>
            </a:pPr>
            <a:endParaRPr lang="ru-RU" sz="2000" dirty="0" smtClean="0">
              <a:latin typeface="a_AntiqueTradyBrk" pitchFamily="18" charset="-52"/>
            </a:endParaRPr>
          </a:p>
          <a:p>
            <a:pPr fontAlgn="base">
              <a:spcBef>
                <a:spcPct val="0"/>
              </a:spcBef>
              <a:spcAft>
                <a:spcPct val="0"/>
              </a:spcAft>
            </a:pPr>
            <a:endParaRPr lang="ru-RU" sz="2000" dirty="0">
              <a:latin typeface="a_AntiqueTradyBrk" pitchFamily="18" charset="-52"/>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2000" i="0" u="none" strike="noStrike" cap="none" normalizeH="0" baseline="0" dirty="0" smtClean="0">
              <a:ln>
                <a:noFill/>
              </a:ln>
              <a:solidFill>
                <a:schemeClr val="tx1"/>
              </a:solidFill>
              <a:effectLst/>
              <a:latin typeface="a_AntiqueTrady" pitchFamily="18" charset="-52"/>
              <a:cs typeface="Arial" pitchFamily="34" charset="0"/>
            </a:endParaRPr>
          </a:p>
        </p:txBody>
      </p:sp>
      <p:graphicFrame>
        <p:nvGraphicFramePr>
          <p:cNvPr id="7" name="Таблица 6"/>
          <p:cNvGraphicFramePr>
            <a:graphicFrameLocks noGrp="1"/>
          </p:cNvGraphicFramePr>
          <p:nvPr/>
        </p:nvGraphicFramePr>
        <p:xfrm>
          <a:off x="2915816" y="2852936"/>
          <a:ext cx="5616624" cy="2123440"/>
        </p:xfrm>
        <a:graphic>
          <a:graphicData uri="http://schemas.openxmlformats.org/drawingml/2006/table">
            <a:tbl>
              <a:tblPr firstRow="1" bandRow="1">
                <a:tableStyleId>{5C22544A-7EE6-4342-B048-85BDC9FD1C3A}</a:tableStyleId>
              </a:tblPr>
              <a:tblGrid>
                <a:gridCol w="1872208"/>
                <a:gridCol w="1872208"/>
                <a:gridCol w="1872208"/>
              </a:tblGrid>
              <a:tr h="370840">
                <a:tc>
                  <a:txBody>
                    <a:bodyPr/>
                    <a:lstStyle/>
                    <a:p>
                      <a:r>
                        <a:rPr lang="ru-RU" dirty="0" smtClean="0"/>
                        <a:t>Название</a:t>
                      </a:r>
                      <a:r>
                        <a:rPr lang="ru-RU" baseline="0" dirty="0" smtClean="0"/>
                        <a:t> группы</a:t>
                      </a:r>
                      <a:endParaRPr lang="ru-RU" dirty="0"/>
                    </a:p>
                  </a:txBody>
                  <a:tcPr/>
                </a:tc>
                <a:tc>
                  <a:txBody>
                    <a:bodyPr/>
                    <a:lstStyle/>
                    <a:p>
                      <a:r>
                        <a:rPr lang="ru-RU" dirty="0" smtClean="0"/>
                        <a:t>Возраст воспитанников</a:t>
                      </a:r>
                      <a:endParaRPr lang="ru-RU" dirty="0"/>
                    </a:p>
                  </a:txBody>
                  <a:tcPr/>
                </a:tc>
                <a:tc>
                  <a:txBody>
                    <a:bodyPr/>
                    <a:lstStyle/>
                    <a:p>
                      <a:r>
                        <a:rPr lang="ru-RU" dirty="0" smtClean="0"/>
                        <a:t>Количество воспитанников</a:t>
                      </a:r>
                      <a:endParaRPr lang="ru-RU" dirty="0"/>
                    </a:p>
                  </a:txBody>
                  <a:tcPr/>
                </a:tc>
              </a:tr>
              <a:tr h="370840">
                <a:tc>
                  <a:txBody>
                    <a:bodyPr/>
                    <a:lstStyle/>
                    <a:p>
                      <a:r>
                        <a:rPr lang="ru-RU" dirty="0" smtClean="0"/>
                        <a:t>«Солнышко»</a:t>
                      </a:r>
                      <a:endParaRPr lang="ru-RU" dirty="0"/>
                    </a:p>
                  </a:txBody>
                  <a:tcPr/>
                </a:tc>
                <a:tc>
                  <a:txBody>
                    <a:bodyPr/>
                    <a:lstStyle/>
                    <a:p>
                      <a:pPr algn="ctr"/>
                      <a:r>
                        <a:rPr lang="ru-RU" dirty="0" smtClean="0"/>
                        <a:t>От 2 до 4 лет</a:t>
                      </a:r>
                      <a:endParaRPr lang="ru-RU" dirty="0"/>
                    </a:p>
                  </a:txBody>
                  <a:tcPr/>
                </a:tc>
                <a:tc>
                  <a:txBody>
                    <a:bodyPr/>
                    <a:lstStyle/>
                    <a:p>
                      <a:pPr algn="ctr"/>
                      <a:r>
                        <a:rPr lang="ru-RU" dirty="0" smtClean="0"/>
                        <a:t>22</a:t>
                      </a:r>
                      <a:endParaRPr lang="ru-RU" dirty="0"/>
                    </a:p>
                  </a:txBody>
                  <a:tcPr/>
                </a:tc>
              </a:tr>
              <a:tr h="370840">
                <a:tc>
                  <a:txBody>
                    <a:bodyPr/>
                    <a:lstStyle/>
                    <a:p>
                      <a:r>
                        <a:rPr lang="ru-RU" dirty="0" smtClean="0"/>
                        <a:t>«Лучик»</a:t>
                      </a:r>
                      <a:endParaRPr lang="ru-RU" dirty="0"/>
                    </a:p>
                  </a:txBody>
                  <a:tcPr/>
                </a:tc>
                <a:tc>
                  <a:txBody>
                    <a:bodyPr/>
                    <a:lstStyle/>
                    <a:p>
                      <a:pPr algn="ctr"/>
                      <a:r>
                        <a:rPr lang="ru-RU" dirty="0" smtClean="0"/>
                        <a:t>От 4 до 5 лет</a:t>
                      </a:r>
                      <a:endParaRPr lang="ru-RU" dirty="0"/>
                    </a:p>
                  </a:txBody>
                  <a:tcPr/>
                </a:tc>
                <a:tc>
                  <a:txBody>
                    <a:bodyPr/>
                    <a:lstStyle/>
                    <a:p>
                      <a:pPr algn="ctr"/>
                      <a:r>
                        <a:rPr lang="ru-RU" dirty="0" smtClean="0"/>
                        <a:t>23</a:t>
                      </a:r>
                      <a:endParaRPr lang="ru-RU" dirty="0"/>
                    </a:p>
                  </a:txBody>
                  <a:tcPr/>
                </a:tc>
              </a:tr>
              <a:tr h="370840">
                <a:tc>
                  <a:txBody>
                    <a:bodyPr/>
                    <a:lstStyle/>
                    <a:p>
                      <a:r>
                        <a:rPr lang="ru-RU" dirty="0" smtClean="0"/>
                        <a:t>«Березка»</a:t>
                      </a:r>
                      <a:endParaRPr lang="ru-RU" dirty="0"/>
                    </a:p>
                  </a:txBody>
                  <a:tcPr/>
                </a:tc>
                <a:tc>
                  <a:txBody>
                    <a:bodyPr/>
                    <a:lstStyle/>
                    <a:p>
                      <a:pPr algn="ctr"/>
                      <a:r>
                        <a:rPr lang="ru-RU" dirty="0" smtClean="0"/>
                        <a:t>От 5 до 6 лет</a:t>
                      </a:r>
                      <a:endParaRPr lang="ru-RU" dirty="0"/>
                    </a:p>
                  </a:txBody>
                  <a:tcPr/>
                </a:tc>
                <a:tc>
                  <a:txBody>
                    <a:bodyPr/>
                    <a:lstStyle/>
                    <a:p>
                      <a:pPr algn="ctr"/>
                      <a:r>
                        <a:rPr lang="ru-RU" dirty="0" smtClean="0"/>
                        <a:t>21</a:t>
                      </a:r>
                      <a:endParaRPr lang="ru-RU" dirty="0"/>
                    </a:p>
                  </a:txBody>
                  <a:tcPr/>
                </a:tc>
              </a:tr>
              <a:tr h="370840">
                <a:tc>
                  <a:txBody>
                    <a:bodyPr/>
                    <a:lstStyle/>
                    <a:p>
                      <a:r>
                        <a:rPr lang="ru-RU" dirty="0" smtClean="0"/>
                        <a:t>«Радуга»</a:t>
                      </a:r>
                      <a:endParaRPr lang="ru-RU" dirty="0"/>
                    </a:p>
                  </a:txBody>
                  <a:tcPr/>
                </a:tc>
                <a:tc>
                  <a:txBody>
                    <a:bodyPr/>
                    <a:lstStyle/>
                    <a:p>
                      <a:pPr algn="ctr"/>
                      <a:r>
                        <a:rPr lang="ru-RU" dirty="0" smtClean="0"/>
                        <a:t>От 6 до 8 лет </a:t>
                      </a:r>
                      <a:endParaRPr lang="ru-RU" dirty="0"/>
                    </a:p>
                  </a:txBody>
                  <a:tcPr/>
                </a:tc>
                <a:tc>
                  <a:txBody>
                    <a:bodyPr/>
                    <a:lstStyle/>
                    <a:p>
                      <a:pPr algn="ctr"/>
                      <a:r>
                        <a:rPr lang="ru-RU" dirty="0" smtClean="0"/>
                        <a:t>20</a:t>
                      </a:r>
                      <a:endParaRPr lang="ru-RU" dirty="0"/>
                    </a:p>
                  </a:txBody>
                  <a:tcPr/>
                </a:tc>
              </a:tr>
            </a:tbl>
          </a:graphicData>
        </a:graphic>
      </p:graphicFrame>
      <p:sp>
        <p:nvSpPr>
          <p:cNvPr id="8" name="TextBox 7"/>
          <p:cNvSpPr txBox="1"/>
          <p:nvPr/>
        </p:nvSpPr>
        <p:spPr>
          <a:xfrm>
            <a:off x="755576" y="5445224"/>
            <a:ext cx="7169207" cy="400110"/>
          </a:xfrm>
          <a:prstGeom prst="rect">
            <a:avLst/>
          </a:prstGeom>
          <a:noFill/>
        </p:spPr>
        <p:txBody>
          <a:bodyPr wrap="none" rtlCol="0">
            <a:spAutoFit/>
          </a:bodyPr>
          <a:lstStyle/>
          <a:p>
            <a:r>
              <a:rPr lang="ru-RU" sz="2000" dirty="0" smtClean="0">
                <a:latin typeface="a_AntiqueTradyBrk" pitchFamily="18" charset="-52"/>
              </a:rPr>
              <a:t>Всего детей – </a:t>
            </a:r>
            <a:r>
              <a:rPr lang="ru-RU" sz="2000" dirty="0" smtClean="0">
                <a:latin typeface="a_AntiqueTradyBrk" pitchFamily="18" charset="-52"/>
              </a:rPr>
              <a:t>86. </a:t>
            </a:r>
            <a:r>
              <a:rPr lang="ru-RU" sz="2000" dirty="0" smtClean="0">
                <a:latin typeface="a_AntiqueTradyBrk" pitchFamily="18" charset="-52"/>
              </a:rPr>
              <a:t>Из них мальчиков – </a:t>
            </a:r>
            <a:r>
              <a:rPr lang="ru-RU" sz="2000" dirty="0" smtClean="0">
                <a:latin typeface="a_AntiqueTradyBrk" pitchFamily="18" charset="-52"/>
              </a:rPr>
              <a:t>37, </a:t>
            </a:r>
            <a:r>
              <a:rPr lang="ru-RU" sz="2000" dirty="0" smtClean="0">
                <a:latin typeface="a_AntiqueTradyBrk" pitchFamily="18" charset="-52"/>
              </a:rPr>
              <a:t>девочек – 49.</a:t>
            </a:r>
            <a:endParaRPr lang="ru-RU" sz="2000" dirty="0">
              <a:latin typeface="a_AntiqueTradyBrk" pitchFamily="18" charset="-52"/>
            </a:endParaRPr>
          </a:p>
        </p:txBody>
      </p:sp>
      <p:pic>
        <p:nvPicPr>
          <p:cNvPr id="9" name="Рисунок 8" descr="0_94e73_3626f6ea_XL.png"/>
          <p:cNvPicPr>
            <a:picLocks noChangeAspect="1"/>
          </p:cNvPicPr>
          <p:nvPr/>
        </p:nvPicPr>
        <p:blipFill>
          <a:blip r:embed="rId2" cstate="print"/>
          <a:stretch>
            <a:fillRect/>
          </a:stretch>
        </p:blipFill>
        <p:spPr>
          <a:xfrm>
            <a:off x="0" y="2708920"/>
            <a:ext cx="2664296" cy="288032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827584" y="1700808"/>
            <a:ext cx="2808312" cy="1368152"/>
          </a:xfrm>
          <a:prstGeom prst="ellipse">
            <a:avLst/>
          </a:prstGeom>
          <a:effectLst>
            <a:glow rad="228600">
              <a:schemeClr val="accent2">
                <a:satMod val="175000"/>
                <a:alpha val="40000"/>
              </a:schemeClr>
            </a:glow>
            <a:outerShdw blurRad="50800" dist="38100" dir="16200000"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Социально-коммуникативное</a:t>
            </a:r>
          </a:p>
          <a:p>
            <a:pPr algn="ctr"/>
            <a:r>
              <a:rPr lang="ru-RU" dirty="0" smtClean="0"/>
              <a:t>развитие</a:t>
            </a:r>
            <a:endParaRPr lang="ru-RU" dirty="0"/>
          </a:p>
        </p:txBody>
      </p:sp>
      <p:sp>
        <p:nvSpPr>
          <p:cNvPr id="12" name="Овал 11"/>
          <p:cNvSpPr/>
          <p:nvPr/>
        </p:nvSpPr>
        <p:spPr>
          <a:xfrm>
            <a:off x="5868144" y="3789040"/>
            <a:ext cx="2808312" cy="1368152"/>
          </a:xfrm>
          <a:prstGeom prst="ellipse">
            <a:avLst/>
          </a:prstGeom>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Художественно-</a:t>
            </a:r>
          </a:p>
          <a:p>
            <a:pPr algn="ctr"/>
            <a:r>
              <a:rPr lang="ru-RU" dirty="0" smtClean="0"/>
              <a:t>Эстетическое</a:t>
            </a:r>
          </a:p>
          <a:p>
            <a:pPr algn="ctr"/>
            <a:r>
              <a:rPr lang="ru-RU" dirty="0" smtClean="0"/>
              <a:t>развитие</a:t>
            </a:r>
            <a:endParaRPr lang="ru-RU" dirty="0"/>
          </a:p>
        </p:txBody>
      </p:sp>
      <p:sp>
        <p:nvSpPr>
          <p:cNvPr id="13" name="Овал 12"/>
          <p:cNvSpPr/>
          <p:nvPr/>
        </p:nvSpPr>
        <p:spPr>
          <a:xfrm>
            <a:off x="179512" y="3717032"/>
            <a:ext cx="2808312" cy="1368152"/>
          </a:xfrm>
          <a:prstGeom prst="ellipse">
            <a:avLst/>
          </a:prstGeom>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Речевое</a:t>
            </a:r>
          </a:p>
          <a:p>
            <a:pPr algn="ctr"/>
            <a:r>
              <a:rPr lang="ru-RU" dirty="0" smtClean="0"/>
              <a:t>развитие</a:t>
            </a:r>
            <a:endParaRPr lang="ru-RU" dirty="0"/>
          </a:p>
        </p:txBody>
      </p:sp>
      <p:sp>
        <p:nvSpPr>
          <p:cNvPr id="14" name="Овал 13"/>
          <p:cNvSpPr/>
          <p:nvPr/>
        </p:nvSpPr>
        <p:spPr>
          <a:xfrm>
            <a:off x="2987824" y="5157192"/>
            <a:ext cx="2808312" cy="1368152"/>
          </a:xfrm>
          <a:prstGeom prst="ellipse">
            <a:avLst/>
          </a:prstGeom>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Физическое</a:t>
            </a:r>
          </a:p>
          <a:p>
            <a:pPr algn="ctr"/>
            <a:r>
              <a:rPr lang="ru-RU" dirty="0" smtClean="0"/>
              <a:t>развитие</a:t>
            </a:r>
            <a:endParaRPr lang="ru-RU" dirty="0"/>
          </a:p>
        </p:txBody>
      </p:sp>
      <p:sp>
        <p:nvSpPr>
          <p:cNvPr id="15" name="Овал 14"/>
          <p:cNvSpPr/>
          <p:nvPr/>
        </p:nvSpPr>
        <p:spPr>
          <a:xfrm>
            <a:off x="5364088" y="1772816"/>
            <a:ext cx="2808312" cy="1368152"/>
          </a:xfrm>
          <a:prstGeom prst="ellipse">
            <a:avLst/>
          </a:prstGeom>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Познавательное</a:t>
            </a:r>
          </a:p>
          <a:p>
            <a:pPr algn="ctr"/>
            <a:r>
              <a:rPr lang="ru-RU" dirty="0" smtClean="0"/>
              <a:t>развитие</a:t>
            </a:r>
            <a:endParaRPr lang="ru-RU" dirty="0"/>
          </a:p>
        </p:txBody>
      </p:sp>
      <p:pic>
        <p:nvPicPr>
          <p:cNvPr id="16" name="Рисунок 15" descr="children301.png"/>
          <p:cNvPicPr>
            <a:picLocks noChangeAspect="1"/>
          </p:cNvPicPr>
          <p:nvPr/>
        </p:nvPicPr>
        <p:blipFill>
          <a:blip r:embed="rId2" cstate="print"/>
          <a:stretch>
            <a:fillRect/>
          </a:stretch>
        </p:blipFill>
        <p:spPr>
          <a:xfrm>
            <a:off x="2987824" y="2276872"/>
            <a:ext cx="2921518" cy="2710270"/>
          </a:xfrm>
          <a:prstGeom prst="rect">
            <a:avLst/>
          </a:prstGeom>
        </p:spPr>
      </p:pic>
      <p:sp>
        <p:nvSpPr>
          <p:cNvPr id="17" name="Прямоугольник 16"/>
          <p:cNvSpPr/>
          <p:nvPr/>
        </p:nvSpPr>
        <p:spPr>
          <a:xfrm>
            <a:off x="1259632" y="260648"/>
            <a:ext cx="6974377"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_AntiqueTradyBrk" pitchFamily="18" charset="-52"/>
              </a:rPr>
              <a:t>Содержание воспитательно-образовательной работы с детьми </a:t>
            </a: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_AntiqueTradyBrk" pitchFamily="18" charset="-52"/>
              </a:rPr>
              <a:t>ведется</a:t>
            </a:r>
          </a:p>
          <a:p>
            <a:pPr algn="ct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_AntiqueTradyBrk" pitchFamily="18" charset="-52"/>
              </a:rPr>
              <a:t>по </a:t>
            </a:r>
            <a:r>
              <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_AntiqueTradyBrk" pitchFamily="18" charset="-52"/>
              </a:rPr>
              <a:t>образовательным областям:</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53961" y="260648"/>
            <a:ext cx="5570178" cy="1077218"/>
          </a:xfrm>
          <a:prstGeom prst="rect">
            <a:avLst/>
          </a:prstGeom>
          <a:noFill/>
        </p:spPr>
        <p:txBody>
          <a:bodyPr wrap="none" lIns="91440" tIns="45720" rIns="91440" bIns="45720">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Социально-коммуникативное</a:t>
            </a:r>
          </a:p>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развитие направлено на:</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1043608" y="1556792"/>
            <a:ext cx="7776864" cy="4539704"/>
          </a:xfrm>
          <a:prstGeom prst="rect">
            <a:avLst/>
          </a:prstGeom>
          <a:noFill/>
        </p:spPr>
        <p:txBody>
          <a:bodyPr wrap="square" rtlCol="0">
            <a:spAutoFit/>
          </a:bodyPr>
          <a:lstStyle/>
          <a:p>
            <a:pPr lvl="4">
              <a:buBlip>
                <a:blip r:embed="rId2"/>
              </a:buBlip>
            </a:pPr>
            <a:r>
              <a:rPr lang="ru-RU" sz="1700" dirty="0">
                <a:latin typeface="a_AntiqueTradyBrk" pitchFamily="18" charset="-52"/>
              </a:rPr>
              <a:t>усвоение норм и ценностей, принятых в обществе, включая моральные и нравственные ценности;</a:t>
            </a:r>
          </a:p>
          <a:p>
            <a:pPr lvl="4">
              <a:buBlip>
                <a:blip r:embed="rId2"/>
              </a:buBlip>
            </a:pPr>
            <a:r>
              <a:rPr lang="ru-RU" sz="1700" dirty="0">
                <a:latin typeface="a_AntiqueTradyBrk" pitchFamily="18" charset="-52"/>
              </a:rPr>
              <a:t>развитие общения и взаимодействия ребенка со взрослыми и сверстниками;</a:t>
            </a:r>
          </a:p>
          <a:p>
            <a:pPr lvl="4">
              <a:buBlip>
                <a:blip r:embed="rId2"/>
              </a:buBlip>
            </a:pPr>
            <a:r>
              <a:rPr lang="ru-RU" sz="1700" dirty="0">
                <a:latin typeface="a_AntiqueTradyBrk" pitchFamily="18" charset="-52"/>
              </a:rPr>
              <a:t>становление самостоятельности, целенаправленности и саморегуляции собственных действий;</a:t>
            </a:r>
          </a:p>
          <a:p>
            <a:pPr lvl="4">
              <a:buBlip>
                <a:blip r:embed="rId2"/>
              </a:buBlip>
            </a:pPr>
            <a:r>
              <a:rPr lang="ru-RU" sz="1700" dirty="0">
                <a:latin typeface="a_AntiqueTradyBrk" pitchFamily="18" charset="-52"/>
              </a:rPr>
              <a:t>развитие социального и эмоционального интеллекта, эмоциональной отзывчивости, сопереживания;</a:t>
            </a:r>
          </a:p>
          <a:p>
            <a:pPr lvl="0">
              <a:buBlip>
                <a:blip r:embed="rId2"/>
              </a:buBlip>
            </a:pPr>
            <a:r>
              <a:rPr lang="ru-RU" sz="1700" dirty="0">
                <a:latin typeface="a_AntiqueTradyBrk" pitchFamily="18" charset="-52"/>
              </a:rPr>
              <a:t>формирование готовности к </a:t>
            </a:r>
            <a:r>
              <a:rPr lang="ru-RU" sz="1700" dirty="0" smtClean="0">
                <a:latin typeface="a_AntiqueTradyBrk" pitchFamily="18" charset="-52"/>
              </a:rPr>
              <a:t>совместной</a:t>
            </a:r>
          </a:p>
          <a:p>
            <a:pPr lvl="0">
              <a:buBlip>
                <a:blip r:embed="rId2"/>
              </a:buBlip>
            </a:pPr>
            <a:r>
              <a:rPr lang="ru-RU" sz="1700" dirty="0" smtClean="0">
                <a:latin typeface="a_AntiqueTradyBrk" pitchFamily="18" charset="-52"/>
              </a:rPr>
              <a:t>деятельности </a:t>
            </a:r>
            <a:r>
              <a:rPr lang="ru-RU" sz="1700" dirty="0">
                <a:latin typeface="a_AntiqueTradyBrk" pitchFamily="18" charset="-52"/>
              </a:rPr>
              <a:t>со сверстниками;</a:t>
            </a:r>
          </a:p>
          <a:p>
            <a:pPr lvl="0">
              <a:buBlip>
                <a:blip r:embed="rId2"/>
              </a:buBlip>
            </a:pPr>
            <a:r>
              <a:rPr lang="ru-RU" sz="1700" dirty="0">
                <a:latin typeface="a_AntiqueTradyBrk" pitchFamily="18" charset="-52"/>
              </a:rPr>
              <a:t>формирование уважительного отношения </a:t>
            </a:r>
            <a:r>
              <a:rPr lang="ru-RU" sz="1700" dirty="0" smtClean="0">
                <a:latin typeface="a_AntiqueTradyBrk" pitchFamily="18" charset="-52"/>
              </a:rPr>
              <a:t>и</a:t>
            </a:r>
          </a:p>
          <a:p>
            <a:pPr lvl="0">
              <a:buBlip>
                <a:blip r:embed="rId2"/>
              </a:buBlip>
            </a:pPr>
            <a:r>
              <a:rPr lang="ru-RU" sz="1700" dirty="0" smtClean="0">
                <a:latin typeface="a_AntiqueTradyBrk" pitchFamily="18" charset="-52"/>
              </a:rPr>
              <a:t>чувства </a:t>
            </a:r>
            <a:r>
              <a:rPr lang="ru-RU" sz="1700" dirty="0">
                <a:latin typeface="a_AntiqueTradyBrk" pitchFamily="18" charset="-52"/>
              </a:rPr>
              <a:t>принадлежности к своей семье </a:t>
            </a:r>
            <a:r>
              <a:rPr lang="ru-RU" sz="1700" dirty="0" smtClean="0">
                <a:latin typeface="a_AntiqueTradyBrk" pitchFamily="18" charset="-52"/>
              </a:rPr>
              <a:t>и</a:t>
            </a:r>
          </a:p>
          <a:p>
            <a:pPr lvl="0">
              <a:buBlip>
                <a:blip r:embed="rId2"/>
              </a:buBlip>
            </a:pPr>
            <a:r>
              <a:rPr lang="ru-RU" sz="1700" dirty="0" smtClean="0">
                <a:latin typeface="a_AntiqueTradyBrk" pitchFamily="18" charset="-52"/>
              </a:rPr>
              <a:t>к </a:t>
            </a:r>
            <a:r>
              <a:rPr lang="ru-RU" sz="1700" dirty="0">
                <a:latin typeface="a_AntiqueTradyBrk" pitchFamily="18" charset="-52"/>
              </a:rPr>
              <a:t>сообществу детей и взрослых в Организации;</a:t>
            </a:r>
          </a:p>
          <a:p>
            <a:pPr lvl="0">
              <a:buBlip>
                <a:blip r:embed="rId2"/>
              </a:buBlip>
            </a:pPr>
            <a:r>
              <a:rPr lang="ru-RU" sz="1700" dirty="0">
                <a:latin typeface="a_AntiqueTradyBrk" pitchFamily="18" charset="-52"/>
              </a:rPr>
              <a:t>формирование позитивных </a:t>
            </a:r>
            <a:r>
              <a:rPr lang="ru-RU" sz="1700" dirty="0" smtClean="0">
                <a:latin typeface="a_AntiqueTradyBrk" pitchFamily="18" charset="-52"/>
              </a:rPr>
              <a:t>установок</a:t>
            </a:r>
          </a:p>
          <a:p>
            <a:pPr lvl="0">
              <a:buBlip>
                <a:blip r:embed="rId2"/>
              </a:buBlip>
            </a:pPr>
            <a:r>
              <a:rPr lang="ru-RU" sz="1700" dirty="0" smtClean="0">
                <a:latin typeface="a_AntiqueTradyBrk" pitchFamily="18" charset="-52"/>
              </a:rPr>
              <a:t>к </a:t>
            </a:r>
            <a:r>
              <a:rPr lang="ru-RU" sz="1700" dirty="0">
                <a:latin typeface="a_AntiqueTradyBrk" pitchFamily="18" charset="-52"/>
              </a:rPr>
              <a:t>различным видам труда и творчества;</a:t>
            </a:r>
          </a:p>
          <a:p>
            <a:pPr lvl="0">
              <a:buBlip>
                <a:blip r:embed="rId2"/>
              </a:buBlip>
            </a:pPr>
            <a:r>
              <a:rPr lang="ru-RU" sz="1700" dirty="0">
                <a:latin typeface="a_AntiqueTradyBrk" pitchFamily="18" charset="-52"/>
              </a:rPr>
              <a:t>формирование основ безопасного </a:t>
            </a:r>
            <a:r>
              <a:rPr lang="ru-RU" sz="1700" dirty="0" smtClean="0">
                <a:latin typeface="a_AntiqueTradyBrk" pitchFamily="18" charset="-52"/>
              </a:rPr>
              <a:t>поведения</a:t>
            </a:r>
          </a:p>
          <a:p>
            <a:pPr lvl="0">
              <a:buBlip>
                <a:blip r:embed="rId2"/>
              </a:buBlip>
            </a:pPr>
            <a:r>
              <a:rPr lang="ru-RU" sz="1700" dirty="0" smtClean="0">
                <a:latin typeface="a_AntiqueTradyBrk" pitchFamily="18" charset="-52"/>
              </a:rPr>
              <a:t>в </a:t>
            </a:r>
            <a:r>
              <a:rPr lang="ru-RU" sz="1700" dirty="0">
                <a:latin typeface="a_AntiqueTradyBrk" pitchFamily="18" charset="-52"/>
              </a:rPr>
              <a:t>быту, социуме, природе</a:t>
            </a:r>
            <a:r>
              <a:rPr lang="ru-RU" sz="1700" dirty="0" smtClean="0">
                <a:latin typeface="a_AntiqueTradyBrk" pitchFamily="18" charset="-52"/>
              </a:rPr>
              <a:t>.</a:t>
            </a:r>
            <a:endParaRPr lang="ru-RU" sz="1700" dirty="0">
              <a:latin typeface="a_AntiqueTradyBrk" pitchFamily="18" charset="-52"/>
            </a:endParaRPr>
          </a:p>
        </p:txBody>
      </p:sp>
      <p:pic>
        <p:nvPicPr>
          <p:cNvPr id="6" name="Рисунок 5" descr="0_51482_244a425d_orig.png"/>
          <p:cNvPicPr>
            <a:picLocks noChangeAspect="1"/>
          </p:cNvPicPr>
          <p:nvPr/>
        </p:nvPicPr>
        <p:blipFill>
          <a:blip r:embed="rId3" cstate="print"/>
          <a:stretch>
            <a:fillRect/>
          </a:stretch>
        </p:blipFill>
        <p:spPr>
          <a:xfrm>
            <a:off x="6156176" y="3501008"/>
            <a:ext cx="2702060" cy="3060428"/>
          </a:xfrm>
          <a:prstGeom prst="rect">
            <a:avLst/>
          </a:prstGeom>
        </p:spPr>
      </p:pic>
      <p:pic>
        <p:nvPicPr>
          <p:cNvPr id="7" name="Рисунок 6" descr="0_51450_7b31248c_orig.png"/>
          <p:cNvPicPr>
            <a:picLocks noChangeAspect="1"/>
          </p:cNvPicPr>
          <p:nvPr/>
        </p:nvPicPr>
        <p:blipFill>
          <a:blip r:embed="rId4" cstate="print"/>
          <a:stretch>
            <a:fillRect/>
          </a:stretch>
        </p:blipFill>
        <p:spPr>
          <a:xfrm>
            <a:off x="-180528" y="1556792"/>
            <a:ext cx="3200866" cy="2088231"/>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404664"/>
            <a:ext cx="4817922" cy="1077218"/>
          </a:xfrm>
          <a:prstGeom prst="rect">
            <a:avLst/>
          </a:prstGeom>
          <a:noFill/>
        </p:spPr>
        <p:txBody>
          <a:bodyPr wrap="none" lIns="91440" tIns="45720" rIns="91440" bIns="45720">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Познавательное развитие</a:t>
            </a:r>
          </a:p>
          <a:p>
            <a:pPr algn="ct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аправлено на:</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Рисунок 5" descr="0_51481_924a2ce0_orig.png"/>
          <p:cNvPicPr>
            <a:picLocks noChangeAspect="1"/>
          </p:cNvPicPr>
          <p:nvPr/>
        </p:nvPicPr>
        <p:blipFill>
          <a:blip r:embed="rId2" cstate="print"/>
          <a:stretch>
            <a:fillRect/>
          </a:stretch>
        </p:blipFill>
        <p:spPr>
          <a:xfrm>
            <a:off x="6372200" y="4467734"/>
            <a:ext cx="2523338" cy="2165652"/>
          </a:xfrm>
          <a:prstGeom prst="rect">
            <a:avLst/>
          </a:prstGeom>
        </p:spPr>
      </p:pic>
      <p:pic>
        <p:nvPicPr>
          <p:cNvPr id="7" name="Рисунок 6" descr="0_8eb0b_3d76057a_orig.png"/>
          <p:cNvPicPr>
            <a:picLocks noChangeAspect="1"/>
          </p:cNvPicPr>
          <p:nvPr/>
        </p:nvPicPr>
        <p:blipFill>
          <a:blip r:embed="rId3" cstate="print"/>
          <a:stretch>
            <a:fillRect/>
          </a:stretch>
        </p:blipFill>
        <p:spPr>
          <a:xfrm>
            <a:off x="251520" y="1340768"/>
            <a:ext cx="2205539" cy="2160239"/>
          </a:xfrm>
          <a:prstGeom prst="rect">
            <a:avLst/>
          </a:prstGeom>
        </p:spPr>
      </p:pic>
      <p:sp>
        <p:nvSpPr>
          <p:cNvPr id="18433" name="Rectangle 1"/>
          <p:cNvSpPr>
            <a:spLocks noChangeArrowheads="1"/>
          </p:cNvSpPr>
          <p:nvPr/>
        </p:nvSpPr>
        <p:spPr bwMode="auto">
          <a:xfrm>
            <a:off x="611560" y="1888233"/>
            <a:ext cx="8064896" cy="40164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4" fontAlgn="base">
              <a:spcBef>
                <a:spcPct val="0"/>
              </a:spcBef>
              <a:spcAft>
                <a:spcPct val="0"/>
              </a:spcAft>
              <a:buBlip>
                <a:blip r:embed="rId4"/>
              </a:buBlip>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развитие интересов детей, любознательности и познавательной мотивации;</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lvl="4" eaLnBrk="0" fontAlgn="base" hangingPunct="0">
              <a:spcBef>
                <a:spcPct val="0"/>
              </a:spcBef>
              <a:spcAft>
                <a:spcPct val="0"/>
              </a:spcAft>
              <a:buBlip>
                <a:blip r:embed="rId4"/>
              </a:buBlip>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формирование познавательных действий, становление сознания;</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lvl="4" eaLnBrk="0" fontAlgn="base" hangingPunct="0">
              <a:spcBef>
                <a:spcPct val="0"/>
              </a:spcBef>
              <a:spcAft>
                <a:spcPct val="0"/>
              </a:spcAft>
              <a:buBlip>
                <a:blip r:embed="rId4"/>
              </a:buBlip>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развитие воображения и творческой активности;</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lvl="4" eaLnBrk="0" fontAlgn="base" hangingPunct="0">
              <a:spcBef>
                <a:spcPct val="0"/>
              </a:spcBef>
              <a:spcAft>
                <a:spcPct val="0"/>
              </a:spcAft>
              <a:buBlip>
                <a:blip r:embed="rId4"/>
              </a:buBlip>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формирование первичных представлений о себе, других</a:t>
            </a:r>
          </a:p>
          <a:p>
            <a:pPr eaLnBrk="0" fontAlgn="base" hangingPunct="0">
              <a:spcBef>
                <a:spcPct val="0"/>
              </a:spcBef>
              <a:spcAft>
                <a:spcPct val="0"/>
              </a:spcAft>
              <a:buBlip>
                <a:blip r:embed="rId4"/>
              </a:buBlip>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людях, объектах окружающего мира, о свойствах и отношениях объектов окружающего мира (форме, цвете, размере, материале, звучании, ритме, темпе, количестве, числе, части и целом, пространстве и времени, движении и покое, причинах и следствиях и др.);</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4"/>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формирование первичных представлений о малой родине</a:t>
            </a:r>
          </a:p>
          <a:p>
            <a:pPr marL="0" marR="0" lvl="0" indent="0" algn="l" defTabSz="914400" rtl="0" eaLnBrk="0" fontAlgn="base" latinLnBrk="0" hangingPunct="0">
              <a:lnSpc>
                <a:spcPct val="100000"/>
              </a:lnSpc>
              <a:spcBef>
                <a:spcPct val="0"/>
              </a:spcBef>
              <a:spcAft>
                <a:spcPct val="0"/>
              </a:spcAft>
              <a:buClrTx/>
              <a:buSzTx/>
              <a:buBlip>
                <a:blip r:embed="rId4"/>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и Отечестве, представлений о социокультурных ценностях</a:t>
            </a:r>
          </a:p>
          <a:p>
            <a:pPr marL="0" marR="0" lvl="0" indent="0" algn="l" defTabSz="914400" rtl="0" eaLnBrk="0" fontAlgn="base" latinLnBrk="0" hangingPunct="0">
              <a:lnSpc>
                <a:spcPct val="100000"/>
              </a:lnSpc>
              <a:spcBef>
                <a:spcPct val="0"/>
              </a:spcBef>
              <a:spcAft>
                <a:spcPct val="0"/>
              </a:spcAft>
              <a:buClrTx/>
              <a:buSzTx/>
              <a:buBlip>
                <a:blip r:embed="rId4"/>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нашего народа, об отечественных традициях и праздниках,</a:t>
            </a:r>
          </a:p>
          <a:p>
            <a:pPr marL="0" marR="0" lvl="0" indent="0" algn="l" defTabSz="914400" rtl="0" eaLnBrk="0" fontAlgn="base" latinLnBrk="0" hangingPunct="0">
              <a:lnSpc>
                <a:spcPct val="100000"/>
              </a:lnSpc>
              <a:spcBef>
                <a:spcPct val="0"/>
              </a:spcBef>
              <a:spcAft>
                <a:spcPct val="0"/>
              </a:spcAft>
              <a:buClrTx/>
              <a:buSzTx/>
              <a:buBlip>
                <a:blip r:embed="rId4"/>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о планете Земля как общем доме людей, об особенностях</a:t>
            </a:r>
          </a:p>
          <a:p>
            <a:pPr marL="0" marR="0" lvl="0" indent="0" algn="l" defTabSz="914400" rtl="0" eaLnBrk="0" fontAlgn="base" latinLnBrk="0" hangingPunct="0">
              <a:lnSpc>
                <a:spcPct val="100000"/>
              </a:lnSpc>
              <a:spcBef>
                <a:spcPct val="0"/>
              </a:spcBef>
              <a:spcAft>
                <a:spcPct val="0"/>
              </a:spcAft>
              <a:buClrTx/>
              <a:buSzTx/>
              <a:buBlip>
                <a:blip r:embed="rId4"/>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ее природы, многообразии стран и народов мира.</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15816" y="332656"/>
            <a:ext cx="3363037" cy="1077218"/>
          </a:xfrm>
          <a:prstGeom prst="rect">
            <a:avLst/>
          </a:prstGeom>
          <a:noFill/>
        </p:spPr>
        <p:txBody>
          <a:bodyPr wrap="none" lIns="91440" tIns="45720" rIns="91440" bIns="45720">
            <a:spAutoFit/>
          </a:bodyPr>
          <a:lstStyle/>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Речевое развитие</a:t>
            </a:r>
          </a:p>
          <a:p>
            <a:pPr algn="ct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аправлено на:</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 name="Рисунок 3" descr="leto_v_bibl.png"/>
          <p:cNvPicPr>
            <a:picLocks noChangeAspect="1"/>
          </p:cNvPicPr>
          <p:nvPr/>
        </p:nvPicPr>
        <p:blipFill>
          <a:blip r:embed="rId2" cstate="print"/>
          <a:stretch>
            <a:fillRect/>
          </a:stretch>
        </p:blipFill>
        <p:spPr>
          <a:xfrm>
            <a:off x="251520" y="3917986"/>
            <a:ext cx="3131839" cy="2940014"/>
          </a:xfrm>
          <a:prstGeom prst="rect">
            <a:avLst/>
          </a:prstGeom>
        </p:spPr>
      </p:pic>
      <p:pic>
        <p:nvPicPr>
          <p:cNvPr id="5" name="Рисунок 4" descr="dewozka zitaet.png"/>
          <p:cNvPicPr>
            <a:picLocks noChangeAspect="1"/>
          </p:cNvPicPr>
          <p:nvPr/>
        </p:nvPicPr>
        <p:blipFill>
          <a:blip r:embed="rId3" cstate="print"/>
          <a:stretch>
            <a:fillRect/>
          </a:stretch>
        </p:blipFill>
        <p:spPr>
          <a:xfrm>
            <a:off x="6372200" y="764704"/>
            <a:ext cx="2430796" cy="1701557"/>
          </a:xfrm>
          <a:prstGeom prst="rect">
            <a:avLst/>
          </a:prstGeom>
        </p:spPr>
      </p:pic>
      <p:sp>
        <p:nvSpPr>
          <p:cNvPr id="21505" name="Rectangle 1"/>
          <p:cNvSpPr>
            <a:spLocks noChangeArrowheads="1"/>
          </p:cNvSpPr>
          <p:nvPr/>
        </p:nvSpPr>
        <p:spPr bwMode="auto">
          <a:xfrm>
            <a:off x="755576" y="1857454"/>
            <a:ext cx="7632848" cy="2970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Blip>
                <a:blip r:embed="rId4"/>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владение речью как средством общения и культуры;</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4"/>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обогащение активного словаря;</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4"/>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развитие речевого творчества</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4"/>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развитие звуковой и интонационной культуры речи, </a:t>
            </a:r>
          </a:p>
          <a:p>
            <a:pPr marL="0" marR="0" lvl="0" indent="0" algn="l" defTabSz="914400" rtl="0" eaLnBrk="0" fontAlgn="base" latinLnBrk="0" hangingPunct="0">
              <a:lnSpc>
                <a:spcPct val="100000"/>
              </a:lnSpc>
              <a:spcBef>
                <a:spcPct val="0"/>
              </a:spcBef>
              <a:spcAft>
                <a:spcPct val="0"/>
              </a:spcAft>
              <a:buClrTx/>
              <a:buSzTx/>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фонематического слуха;</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4"/>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знакомство с книжной культурой, детской литературой, понимание на слух текстов различных жанров детской литературы;</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lvl="4" eaLnBrk="0" fontAlgn="base" hangingPunct="0">
              <a:spcBef>
                <a:spcPct val="0"/>
              </a:spcBef>
              <a:spcAft>
                <a:spcPct val="0"/>
              </a:spcAft>
              <a:buBlip>
                <a:blip r:embed="rId4"/>
              </a:buBlip>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формирование звуковой аналитико-синтетической активности как предпосылки обучения грамоте.</a:t>
            </a:r>
          </a:p>
          <a:p>
            <a:pPr lvl="4" eaLnBrk="0" fontAlgn="base" hangingPunct="0">
              <a:spcBef>
                <a:spcPct val="0"/>
              </a:spcBef>
              <a:spcAft>
                <a:spcPct val="0"/>
              </a:spcAft>
              <a:buBlip>
                <a:blip r:embed="rId4"/>
              </a:buBlip>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развитие связной, грамматически правильной диалогической и монологической речи;</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332656"/>
            <a:ext cx="5373715" cy="1077218"/>
          </a:xfrm>
          <a:prstGeom prst="rect">
            <a:avLst/>
          </a:prstGeom>
          <a:noFill/>
        </p:spPr>
        <p:txBody>
          <a:bodyPr wrap="none" lIns="91440" tIns="45720" rIns="91440" bIns="45720">
            <a:spAutoFit/>
          </a:bodyPr>
          <a:lstStyle/>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Художественно-эстетическое</a:t>
            </a:r>
          </a:p>
          <a:p>
            <a:pPr algn="ct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азвитие направлено на:</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 name="Рисунок 3" descr="noty.png"/>
          <p:cNvPicPr>
            <a:picLocks noChangeAspect="1"/>
          </p:cNvPicPr>
          <p:nvPr/>
        </p:nvPicPr>
        <p:blipFill>
          <a:blip r:embed="rId3" cstate="print"/>
          <a:stretch>
            <a:fillRect/>
          </a:stretch>
        </p:blipFill>
        <p:spPr>
          <a:xfrm>
            <a:off x="179512" y="5157192"/>
            <a:ext cx="3753536" cy="1464329"/>
          </a:xfrm>
          <a:prstGeom prst="rect">
            <a:avLst/>
          </a:prstGeom>
        </p:spPr>
      </p:pic>
      <p:pic>
        <p:nvPicPr>
          <p:cNvPr id="6" name="Рисунок 5" descr="4e03bc9586a6.png"/>
          <p:cNvPicPr>
            <a:picLocks noChangeAspect="1"/>
          </p:cNvPicPr>
          <p:nvPr/>
        </p:nvPicPr>
        <p:blipFill>
          <a:blip r:embed="rId4" cstate="print"/>
          <a:stretch>
            <a:fillRect/>
          </a:stretch>
        </p:blipFill>
        <p:spPr>
          <a:xfrm>
            <a:off x="6352218" y="1412776"/>
            <a:ext cx="2791782" cy="2160240"/>
          </a:xfrm>
          <a:prstGeom prst="rect">
            <a:avLst/>
          </a:prstGeom>
        </p:spPr>
      </p:pic>
      <p:sp>
        <p:nvSpPr>
          <p:cNvPr id="23553" name="Rectangle 1"/>
          <p:cNvSpPr>
            <a:spLocks noChangeArrowheads="1"/>
          </p:cNvSpPr>
          <p:nvPr/>
        </p:nvSpPr>
        <p:spPr bwMode="auto">
          <a:xfrm>
            <a:off x="827584" y="1823918"/>
            <a:ext cx="7380312"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Blip>
                <a:blip r:embed="rId5"/>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развитие предпосылок ценностно-смыслового </a:t>
            </a:r>
          </a:p>
          <a:p>
            <a:pPr marL="0" marR="0" lvl="0" indent="0" algn="l" defTabSz="914400" rtl="0" eaLnBrk="1" fontAlgn="base" latinLnBrk="0" hangingPunct="1">
              <a:lnSpc>
                <a:spcPct val="100000"/>
              </a:lnSpc>
              <a:spcBef>
                <a:spcPct val="0"/>
              </a:spcBef>
              <a:spcAft>
                <a:spcPct val="0"/>
              </a:spcAft>
              <a:buClrTx/>
              <a:buSzTx/>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Восприятия</a:t>
            </a:r>
            <a:r>
              <a:rPr lang="ru-RU" sz="1700" dirty="0" smtClean="0">
                <a:latin typeface="a_AntiqueTradyBrk" pitchFamily="18" charset="-52"/>
                <a:ea typeface="Calibri" pitchFamily="34" charset="0"/>
                <a:cs typeface="Times New Roman" pitchFamily="18" charset="0"/>
              </a:rPr>
              <a:t> </a:t>
            </a: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и понимания произведений искусства</a:t>
            </a:r>
          </a:p>
          <a:p>
            <a:pPr marL="0" marR="0" lvl="0" indent="0" algn="l" defTabSz="914400" rtl="0" eaLnBrk="1" fontAlgn="base" latinLnBrk="0" hangingPunct="1">
              <a:lnSpc>
                <a:spcPct val="100000"/>
              </a:lnSpc>
              <a:spcBef>
                <a:spcPct val="0"/>
              </a:spcBef>
              <a:spcAft>
                <a:spcPct val="0"/>
              </a:spcAft>
              <a:buClrTx/>
              <a:buSzTx/>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(словесного, музыкального, изобразительного),</a:t>
            </a:r>
          </a:p>
          <a:p>
            <a:pPr marL="0" marR="0" lvl="0" indent="0" algn="l" defTabSz="914400" rtl="0" eaLnBrk="1" fontAlgn="base" latinLnBrk="0" hangingPunct="1">
              <a:lnSpc>
                <a:spcPct val="100000"/>
              </a:lnSpc>
              <a:spcBef>
                <a:spcPct val="0"/>
              </a:spcBef>
              <a:spcAft>
                <a:spcPct val="0"/>
              </a:spcAft>
              <a:buClrTx/>
              <a:buSzTx/>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мира природы; </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5"/>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становление эстетического отношения к окружающему</a:t>
            </a:r>
          </a:p>
          <a:p>
            <a:pPr marL="0" marR="0" lvl="0" indent="0" algn="l" defTabSz="914400" rtl="0" eaLnBrk="0" fontAlgn="base" latinLnBrk="0" hangingPunct="0">
              <a:lnSpc>
                <a:spcPct val="100000"/>
              </a:lnSpc>
              <a:spcBef>
                <a:spcPct val="0"/>
              </a:spcBef>
              <a:spcAft>
                <a:spcPct val="0"/>
              </a:spcAft>
              <a:buClrTx/>
              <a:buSzTx/>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миру;</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5"/>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восприятие музыки, художественной литературы,</a:t>
            </a:r>
          </a:p>
          <a:p>
            <a:pPr marL="0" marR="0" lvl="0" indent="0" algn="l" defTabSz="914400" rtl="0" eaLnBrk="0" fontAlgn="base" latinLnBrk="0" hangingPunct="0">
              <a:lnSpc>
                <a:spcPct val="100000"/>
              </a:lnSpc>
              <a:spcBef>
                <a:spcPct val="0"/>
              </a:spcBef>
              <a:spcAft>
                <a:spcPct val="0"/>
              </a:spcAft>
              <a:buClrTx/>
              <a:buSzTx/>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фольклора;</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5"/>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стимулирование сопереживания персонажам художественных произведений;</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lvl="7" eaLnBrk="0" fontAlgn="base" hangingPunct="0">
              <a:spcBef>
                <a:spcPct val="0"/>
              </a:spcBef>
              <a:spcAft>
                <a:spcPct val="0"/>
              </a:spcAft>
              <a:buBlip>
                <a:blip r:embed="rId5"/>
              </a:buBlip>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реализацию самостоятельной творческой деятельности детей (изобразительной, конструктивно-модельной, музыкальной и др.).</a:t>
            </a:r>
          </a:p>
          <a:p>
            <a:pPr lvl="7" eaLnBrk="0" fontAlgn="base" hangingPunct="0">
              <a:spcBef>
                <a:spcPct val="0"/>
              </a:spcBef>
              <a:spcAft>
                <a:spcPct val="0"/>
              </a:spcAft>
              <a:buBlip>
                <a:blip r:embed="rId5"/>
              </a:buBlip>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формирование элементарных представлений о видах искусства;</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60648"/>
            <a:ext cx="4036105" cy="1077218"/>
          </a:xfrm>
          <a:prstGeom prst="rect">
            <a:avLst/>
          </a:prstGeom>
          <a:noFill/>
        </p:spPr>
        <p:txBody>
          <a:bodyPr wrap="none" lIns="91440" tIns="45720" rIns="91440" bIns="45720">
            <a:spAutoFit/>
          </a:bodyPr>
          <a:lstStyle/>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Физическое развитие</a:t>
            </a:r>
          </a:p>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направлено на:</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 name="Рисунок 2" descr="deti_mach.png"/>
          <p:cNvPicPr>
            <a:picLocks noChangeAspect="1"/>
          </p:cNvPicPr>
          <p:nvPr/>
        </p:nvPicPr>
        <p:blipFill>
          <a:blip r:embed="rId2" cstate="print"/>
          <a:stretch>
            <a:fillRect/>
          </a:stretch>
        </p:blipFill>
        <p:spPr>
          <a:xfrm>
            <a:off x="0" y="476672"/>
            <a:ext cx="2555776" cy="2169343"/>
          </a:xfrm>
          <a:prstGeom prst="rect">
            <a:avLst/>
          </a:prstGeom>
        </p:spPr>
      </p:pic>
      <p:pic>
        <p:nvPicPr>
          <p:cNvPr id="4" name="Рисунок 3" descr="0_77e21_1e0a3382_XL.png"/>
          <p:cNvPicPr>
            <a:picLocks noChangeAspect="1"/>
          </p:cNvPicPr>
          <p:nvPr/>
        </p:nvPicPr>
        <p:blipFill>
          <a:blip r:embed="rId3" cstate="print"/>
          <a:stretch>
            <a:fillRect/>
          </a:stretch>
        </p:blipFill>
        <p:spPr>
          <a:xfrm>
            <a:off x="6300192" y="4331171"/>
            <a:ext cx="2621872" cy="2526829"/>
          </a:xfrm>
          <a:prstGeom prst="rect">
            <a:avLst/>
          </a:prstGeom>
        </p:spPr>
      </p:pic>
      <p:sp>
        <p:nvSpPr>
          <p:cNvPr id="24577" name="Rectangle 1"/>
          <p:cNvSpPr>
            <a:spLocks noChangeArrowheads="1"/>
          </p:cNvSpPr>
          <p:nvPr/>
        </p:nvSpPr>
        <p:spPr bwMode="auto">
          <a:xfrm>
            <a:off x="467544" y="1420471"/>
            <a:ext cx="8280919" cy="5062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5" fontAlgn="base">
              <a:spcBef>
                <a:spcPct val="0"/>
              </a:spcBef>
              <a:spcAft>
                <a:spcPct val="0"/>
              </a:spcAft>
              <a:buBlip>
                <a:blip r:embed="rId4"/>
              </a:buBlip>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приобретение опыта в двигательной деятельности детей, в том числе связанной с выполнением упражнений, направленных на развитие таких физических качеств, как координация  и гибкость;</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eaLnBrk="0" fontAlgn="base" hangingPunct="0">
              <a:spcBef>
                <a:spcPct val="0"/>
              </a:spcBef>
              <a:spcAft>
                <a:spcPct val="0"/>
              </a:spcAft>
              <a:buBlip>
                <a:blip r:embed="rId4"/>
              </a:buBlip>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приобретение опыта в видах деятельности детей, способствующих правильному формированию опорно-двигательной системы организма, развитию равновесия, координации движений, крупной и мелкой моторик обеих рук, а также с правильным, не наносящем ущерба организму, выполнением основных движений (ходьба, бег, мягкие прыжки, повороты в обе стороны);</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eaLnBrk="0" fontAlgn="base" hangingPunct="0">
              <a:spcBef>
                <a:spcPct val="0"/>
              </a:spcBef>
              <a:spcAft>
                <a:spcPct val="0"/>
              </a:spcAft>
              <a:buBlip>
                <a:blip r:embed="rId4"/>
              </a:buBlip>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формирование начальных представлений о некоторых</a:t>
            </a:r>
          </a:p>
          <a:p>
            <a:pPr eaLnBrk="0" fontAlgn="base" hangingPunct="0">
              <a:spcBef>
                <a:spcPct val="0"/>
              </a:spcBef>
              <a:spcAft>
                <a:spcPct val="0"/>
              </a:spcAf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видах спорта;</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4"/>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овладение подвижными играми с правилами,</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4"/>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становление целенаправленности и саморегуляции</a:t>
            </a:r>
          </a:p>
          <a:p>
            <a:pPr marL="0" marR="0" lvl="0" indent="0" algn="l" defTabSz="914400" rtl="0" eaLnBrk="0" fontAlgn="base" latinLnBrk="0" hangingPunct="0">
              <a:lnSpc>
                <a:spcPct val="100000"/>
              </a:lnSpc>
              <a:spcBef>
                <a:spcPct val="0"/>
              </a:spcBef>
              <a:spcAft>
                <a:spcPct val="0"/>
              </a:spcAft>
              <a:buClrTx/>
              <a:buSzTx/>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в двигательной сфере</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4"/>
              </a:buBlip>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становление ценностей здорового образа жизни,</a:t>
            </a:r>
          </a:p>
          <a:p>
            <a:pPr marL="0" marR="0" lvl="0" indent="0" algn="l" defTabSz="914400" rtl="0" eaLnBrk="0" fontAlgn="base" latinLnBrk="0" hangingPunct="0">
              <a:lnSpc>
                <a:spcPct val="100000"/>
              </a:lnSpc>
              <a:spcBef>
                <a:spcPct val="0"/>
              </a:spcBef>
              <a:spcAft>
                <a:spcPct val="0"/>
              </a:spcAft>
              <a:buClrTx/>
              <a:buSzTx/>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овладение его элементарными нормами и правилами</a:t>
            </a:r>
          </a:p>
          <a:p>
            <a:pPr marL="0" marR="0" lvl="0" indent="0" algn="l" defTabSz="914400" rtl="0" eaLnBrk="0" fontAlgn="base" latinLnBrk="0" hangingPunct="0">
              <a:lnSpc>
                <a:spcPct val="100000"/>
              </a:lnSpc>
              <a:spcBef>
                <a:spcPct val="0"/>
              </a:spcBef>
              <a:spcAft>
                <a:spcPct val="0"/>
              </a:spcAft>
              <a:buClrTx/>
              <a:buSzTx/>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(в питании, двигательном режиме, закаливании, при</a:t>
            </a:r>
          </a:p>
          <a:p>
            <a:pPr marL="0" marR="0" lvl="0" indent="0" algn="l" defTabSz="914400" rtl="0" eaLnBrk="0" fontAlgn="base" latinLnBrk="0" hangingPunct="0">
              <a:lnSpc>
                <a:spcPct val="100000"/>
              </a:lnSpc>
              <a:spcBef>
                <a:spcPct val="0"/>
              </a:spcBef>
              <a:spcAft>
                <a:spcPct val="0"/>
              </a:spcAft>
              <a:buClrTx/>
              <a:buSzTx/>
              <a:tabLst/>
            </a:pPr>
            <a:r>
              <a:rPr kumimoji="0" lang="ru-RU" sz="1700" b="0" i="0" u="none" strike="noStrike" cap="none" normalizeH="0" baseline="0" dirty="0" smtClean="0">
                <a:ln>
                  <a:noFill/>
                </a:ln>
                <a:solidFill>
                  <a:schemeClr val="tx1"/>
                </a:solidFill>
                <a:effectLst/>
                <a:latin typeface="a_AntiqueTradyBrk" pitchFamily="18" charset="-52"/>
                <a:ea typeface="Calibri" pitchFamily="34" charset="0"/>
                <a:cs typeface="Times New Roman" pitchFamily="18" charset="0"/>
              </a:rPr>
              <a:t>формировании полезных привычек и др.).</a:t>
            </a:r>
            <a:endParaRPr kumimoji="0" lang="ru-RU" sz="1700" b="0" i="0" u="none" strike="noStrike" cap="none" normalizeH="0" baseline="0" dirty="0" smtClean="0">
              <a:ln>
                <a:noFill/>
              </a:ln>
              <a:solidFill>
                <a:schemeClr val="tx1"/>
              </a:solidFill>
              <a:effectLst/>
              <a:latin typeface="a_AntiqueTradyBrk" pitchFamily="18" charset="-52"/>
              <a:cs typeface="Arial"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3"/>
                                        </p:tgtEl>
                                        <p:attrNameLst>
                                          <p:attrName>r</p:attrName>
                                        </p:attrNameLst>
                                      </p:cBhvr>
                                    </p:animRot>
                                  </p:childTnLst>
                                </p:cTn>
                              </p:par>
                            </p:childTnLst>
                          </p:cTn>
                        </p:par>
                        <p:par>
                          <p:cTn id="7" fill="hold">
                            <p:stCondLst>
                              <p:cond delay="2000"/>
                            </p:stCondLst>
                            <p:childTnLst>
                              <p:par>
                                <p:cTn id="8" presetID="2" presetClass="entr" presetSubtype="9"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0-#ppt_w/2"/>
                                          </p:val>
                                        </p:tav>
                                        <p:tav tm="100000">
                                          <p:val>
                                            <p:strVal val="#ppt_x"/>
                                          </p:val>
                                        </p:tav>
                                      </p:tavLst>
                                    </p:anim>
                                    <p:anim calcmode="lin" valueType="num">
                                      <p:cBhvr additive="base">
                                        <p:cTn id="11"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854</TotalTime>
  <Words>1127</Words>
  <Application>Microsoft Office PowerPoint</Application>
  <PresentationFormat>Экран (4:3)</PresentationFormat>
  <Paragraphs>147</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Основная образовательная программа МБДОУ  «Детский сад №96»</dc:title>
  <dc:creator>Света</dc:creator>
  <cp:lastModifiedBy>Света</cp:lastModifiedBy>
  <cp:revision>91</cp:revision>
  <dcterms:created xsi:type="dcterms:W3CDTF">2015-02-07T10:07:19Z</dcterms:created>
  <dcterms:modified xsi:type="dcterms:W3CDTF">2016-11-03T18:48:56Z</dcterms:modified>
</cp:coreProperties>
</file>